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37"/>
  </p:notesMasterIdLst>
  <p:sldIdLst>
    <p:sldId id="256" r:id="rId2"/>
    <p:sldId id="258" r:id="rId3"/>
    <p:sldId id="259" r:id="rId4"/>
    <p:sldId id="257" r:id="rId5"/>
    <p:sldId id="278" r:id="rId6"/>
    <p:sldId id="279" r:id="rId7"/>
    <p:sldId id="264" r:id="rId8"/>
    <p:sldId id="260" r:id="rId9"/>
    <p:sldId id="280" r:id="rId10"/>
    <p:sldId id="281" r:id="rId11"/>
    <p:sldId id="282" r:id="rId12"/>
    <p:sldId id="261" r:id="rId13"/>
    <p:sldId id="283" r:id="rId14"/>
    <p:sldId id="284" r:id="rId15"/>
    <p:sldId id="285" r:id="rId16"/>
    <p:sldId id="286" r:id="rId17"/>
    <p:sldId id="287" r:id="rId18"/>
    <p:sldId id="288" r:id="rId19"/>
    <p:sldId id="262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4" r:id="rId35"/>
    <p:sldId id="275" r:id="rId36"/>
  </p:sldIdLst>
  <p:sldSz cx="18288000" cy="10287000"/>
  <p:notesSz cx="6858000" cy="9144000"/>
  <p:embeddedFontLst>
    <p:embeddedFont>
      <p:font typeface="Archivo Black" panose="020B0604020202020204" charset="0"/>
      <p:regular r:id="rId38"/>
    </p:embeddedFont>
    <p:embeddedFont>
      <p:font typeface="Noto Sans" panose="020B0502040504020204" pitchFamily="34" charset="0"/>
      <p:regular r:id="rId39"/>
      <p:bold r:id="rId40"/>
      <p:italic r:id="rId41"/>
      <p:boldItalic r:id="rId42"/>
    </p:embeddedFont>
    <p:embeddedFont>
      <p:font typeface="PT Serif" panose="020A0603040505020204" pitchFamily="18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B4AFF3-4C73-44B4-A1B3-9890F54E25BA}">
  <a:tblStyle styleId="{07B4AFF3-4C73-44B4-A1B3-9890F54E25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3" autoAdjust="0"/>
    <p:restoredTop sz="94660"/>
  </p:normalViewPr>
  <p:slideViewPr>
    <p:cSldViewPr snapToGrid="0">
      <p:cViewPr>
        <p:scale>
          <a:sx n="50" d="100"/>
          <a:sy n="50" d="100"/>
        </p:scale>
        <p:origin x="1051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CC3D0CE2-7A14-1E60-F492-649879F27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AB93E02F-F3AC-FF85-14A0-10BDD13308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81B3C5FA-12D4-CFA0-0C3C-5F0329DA5E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5286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EB6592FE-EE7C-9354-92B3-75DFF3564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>
            <a:extLst>
              <a:ext uri="{FF2B5EF4-FFF2-40B4-BE49-F238E27FC236}">
                <a16:creationId xmlns:a16="http://schemas.microsoft.com/office/drawing/2014/main" id="{8EDC01DE-1AA8-AD20-3AF7-68649D736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>
            <a:extLst>
              <a:ext uri="{FF2B5EF4-FFF2-40B4-BE49-F238E27FC236}">
                <a16:creationId xmlns:a16="http://schemas.microsoft.com/office/drawing/2014/main" id="{F2764469-F0FE-EED8-00B4-5267D99B3A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9534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302EBE1A-1C52-F73C-9715-8E23BF900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4D8B4A17-951B-B76B-6156-02D2EC119B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7D6FE2D2-789C-10B1-74F7-1EEB6FB293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0380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9743222A-78F1-31DD-392A-DE15483EA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6CC30845-BEC9-73A5-8772-84945CB22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3A6E2DF1-8DAD-4F0A-EA3D-43E8C9D41E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5680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501CFD25-717B-4087-6C1A-66BA07CE3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>
            <a:extLst>
              <a:ext uri="{FF2B5EF4-FFF2-40B4-BE49-F238E27FC236}">
                <a16:creationId xmlns:a16="http://schemas.microsoft.com/office/drawing/2014/main" id="{23DCFC8D-5FA9-E57D-43AD-C090D33E7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>
            <a:extLst>
              <a:ext uri="{FF2B5EF4-FFF2-40B4-BE49-F238E27FC236}">
                <a16:creationId xmlns:a16="http://schemas.microsoft.com/office/drawing/2014/main" id="{5D41445E-7658-C11A-F0F6-B25621386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1255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E44FF7B2-79FD-5BB8-8B47-2A1B47CE7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4437A983-373F-A89F-CD3D-F0734A107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90FB25EA-D926-9C1E-F94E-BCC08B0EC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1889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>
          <a:extLst>
            <a:ext uri="{FF2B5EF4-FFF2-40B4-BE49-F238E27FC236}">
              <a16:creationId xmlns:a16="http://schemas.microsoft.com/office/drawing/2014/main" id="{718DED3A-DA10-8AB6-C29A-5631002CD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>
            <a:extLst>
              <a:ext uri="{FF2B5EF4-FFF2-40B4-BE49-F238E27FC236}">
                <a16:creationId xmlns:a16="http://schemas.microsoft.com/office/drawing/2014/main" id="{B6C918AE-A92B-86FF-AE11-DD71785213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>
            <a:extLst>
              <a:ext uri="{FF2B5EF4-FFF2-40B4-BE49-F238E27FC236}">
                <a16:creationId xmlns:a16="http://schemas.microsoft.com/office/drawing/2014/main" id="{886A0A24-C78A-0D18-D0A9-B7CA21191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1975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D3B2542A-23C1-7FA8-AC49-556755166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>
            <a:extLst>
              <a:ext uri="{FF2B5EF4-FFF2-40B4-BE49-F238E27FC236}">
                <a16:creationId xmlns:a16="http://schemas.microsoft.com/office/drawing/2014/main" id="{24BB1F46-6E8D-CFAC-461A-BF31E0698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>
            <a:extLst>
              <a:ext uri="{FF2B5EF4-FFF2-40B4-BE49-F238E27FC236}">
                <a16:creationId xmlns:a16="http://schemas.microsoft.com/office/drawing/2014/main" id="{19E37B27-EEA3-EA41-6287-E65277A61E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2570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D692DB01-A8B4-EBCC-70EC-1A91EA6FE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9506A61C-2FCA-215C-29A8-4DC18F8355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0CD5A398-98CD-A443-15AA-95573CCC7C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8440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C77563D9-2B94-79B6-9F46-37C0730D6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C961AC5A-FFDD-EC92-93A1-8C3EC08AEA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AFB27204-367B-9992-8067-1B8248C332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7366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31F59E05-F23B-F3B9-EE1C-8755D57FF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24A4578E-3488-9F20-D405-F3B8C5E343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10E0705D-9CF5-5721-C787-673C0B79E5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1636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5775B5F1-F211-0F66-1DF5-B4A9D040C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B305138A-354F-59A3-4282-3670BC01B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BDE3AE40-A7EB-AB35-9AFC-00DD390EB6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6279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DE2588D1-8FEF-A1C7-3DAA-5EB793949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5FD8A84E-0C5E-7941-8E44-CD59F57F6A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36239650-42A1-CA26-ACAF-5B80F769E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0175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D098BBFE-6901-E615-9DBE-D6420ED6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>
            <a:extLst>
              <a:ext uri="{FF2B5EF4-FFF2-40B4-BE49-F238E27FC236}">
                <a16:creationId xmlns:a16="http://schemas.microsoft.com/office/drawing/2014/main" id="{89387823-C41F-6DBF-7E48-22A76F5EB0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>
            <a:extLst>
              <a:ext uri="{FF2B5EF4-FFF2-40B4-BE49-F238E27FC236}">
                <a16:creationId xmlns:a16="http://schemas.microsoft.com/office/drawing/2014/main" id="{545E7217-AFC8-109B-0469-0576717D05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3439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0672D2F7-4E8A-7963-00C8-A9BE0006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638DB01D-D020-94E5-3577-9445FEFA05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43A9F248-26E3-454B-1783-2DA95B882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2370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0B7B6253-7B18-D7BE-4B80-556E12C9E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>
            <a:extLst>
              <a:ext uri="{FF2B5EF4-FFF2-40B4-BE49-F238E27FC236}">
                <a16:creationId xmlns:a16="http://schemas.microsoft.com/office/drawing/2014/main" id="{79EB9F8E-F1BD-4070-3FF2-E9D064FD08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>
            <a:extLst>
              <a:ext uri="{FF2B5EF4-FFF2-40B4-BE49-F238E27FC236}">
                <a16:creationId xmlns:a16="http://schemas.microsoft.com/office/drawing/2014/main" id="{A72CF79F-948A-6A97-B9FF-2C8F5FE19A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4540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DC940269-F8A1-8007-6FB5-E4FB35541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AFDDCF6B-88D1-1AD8-7FFC-8031F22D9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603F3DE6-1BE4-420F-15A4-59D1D3198C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6527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2C63ECEE-E8C1-31B8-C274-8860564B4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1F706F44-0FAF-8F96-088F-6C67CDCC14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359F1C29-72B8-D9A2-F722-630649F4AD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49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4A3A98C-4585-54EB-3160-1611069D6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C106E979-C979-9A24-5F64-3F2C9D62CF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DA395196-41B4-D0D2-6AA1-342AF0CB82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0850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178D2572-77C3-CCB5-C3E2-8D283CC4B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>
            <a:extLst>
              <a:ext uri="{FF2B5EF4-FFF2-40B4-BE49-F238E27FC236}">
                <a16:creationId xmlns:a16="http://schemas.microsoft.com/office/drawing/2014/main" id="{734B8F0E-1A80-CAC5-965C-4DEC5E5C0C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>
            <a:extLst>
              <a:ext uri="{FF2B5EF4-FFF2-40B4-BE49-F238E27FC236}">
                <a16:creationId xmlns:a16="http://schemas.microsoft.com/office/drawing/2014/main" id="{D6850C7E-26D6-DC67-D327-E6D82852CE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9639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6C932BE6-BC5F-33EA-360A-ECC7EE971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4EC270C2-D943-1FA4-BF37-BAF12A008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365BBD99-6068-464C-F6C4-99FBC8E689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753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59BFC410-124C-95C8-7230-3EF87E97D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>
            <a:extLst>
              <a:ext uri="{FF2B5EF4-FFF2-40B4-BE49-F238E27FC236}">
                <a16:creationId xmlns:a16="http://schemas.microsoft.com/office/drawing/2014/main" id="{3BBDC3CE-5984-ED92-9AE2-BF3A007AA0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>
            <a:extLst>
              <a:ext uri="{FF2B5EF4-FFF2-40B4-BE49-F238E27FC236}">
                <a16:creationId xmlns:a16="http://schemas.microsoft.com/office/drawing/2014/main" id="{988FFC24-0453-95CB-5039-5BB9149843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610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C44788BF-9147-21FA-09E7-70D306BC7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>
            <a:extLst>
              <a:ext uri="{FF2B5EF4-FFF2-40B4-BE49-F238E27FC236}">
                <a16:creationId xmlns:a16="http://schemas.microsoft.com/office/drawing/2014/main" id="{411C0C90-CFDE-29E0-EF3D-0BC1A3E26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>
            <a:extLst>
              <a:ext uri="{FF2B5EF4-FFF2-40B4-BE49-F238E27FC236}">
                <a16:creationId xmlns:a16="http://schemas.microsoft.com/office/drawing/2014/main" id="{D00020DF-11E6-DEC3-ED52-8A59FA63C7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5408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>
          <a:extLst>
            <a:ext uri="{FF2B5EF4-FFF2-40B4-BE49-F238E27FC236}">
              <a16:creationId xmlns:a16="http://schemas.microsoft.com/office/drawing/2014/main" id="{812AA691-1DB9-C214-0515-E372AD1CB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>
            <a:extLst>
              <a:ext uri="{FF2B5EF4-FFF2-40B4-BE49-F238E27FC236}">
                <a16:creationId xmlns:a16="http://schemas.microsoft.com/office/drawing/2014/main" id="{B200127A-3A3D-CB81-FD9B-EC148123D9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" name="Google Shape;55;p2:notes">
            <a:extLst>
              <a:ext uri="{FF2B5EF4-FFF2-40B4-BE49-F238E27FC236}">
                <a16:creationId xmlns:a16="http://schemas.microsoft.com/office/drawing/2014/main" id="{BC553679-52DA-0717-187D-5FE01F629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741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>
          <a:extLst>
            <a:ext uri="{FF2B5EF4-FFF2-40B4-BE49-F238E27FC236}">
              <a16:creationId xmlns:a16="http://schemas.microsoft.com/office/drawing/2014/main" id="{9F65B9B6-331F-07B3-6753-9987D7814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>
            <a:extLst>
              <a:ext uri="{FF2B5EF4-FFF2-40B4-BE49-F238E27FC236}">
                <a16:creationId xmlns:a16="http://schemas.microsoft.com/office/drawing/2014/main" id="{C8BFBE88-4450-BEEF-72F4-ADF10A1CD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:notes">
            <a:extLst>
              <a:ext uri="{FF2B5EF4-FFF2-40B4-BE49-F238E27FC236}">
                <a16:creationId xmlns:a16="http://schemas.microsoft.com/office/drawing/2014/main" id="{3B63123B-8854-954F-44B0-4D2CFE3D99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903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9740A375-DF18-DF34-EB06-ED97BC0EC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>
            <a:extLst>
              <a:ext uri="{FF2B5EF4-FFF2-40B4-BE49-F238E27FC236}">
                <a16:creationId xmlns:a16="http://schemas.microsoft.com/office/drawing/2014/main" id="{159E91DF-0929-08B6-55CC-FBB7AF0172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>
            <a:extLst>
              <a:ext uri="{FF2B5EF4-FFF2-40B4-BE49-F238E27FC236}">
                <a16:creationId xmlns:a16="http://schemas.microsoft.com/office/drawing/2014/main" id="{52B6D465-8012-37E0-1E69-48489329F4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531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subTitle" idx="1"/>
          </p:nvPr>
        </p:nvSpPr>
        <p:spPr>
          <a:xfrm>
            <a:off x="5590675" y="272417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ctrTitle"/>
          </p:nvPr>
        </p:nvSpPr>
        <p:spPr>
          <a:xfrm>
            <a:off x="2990050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body" idx="1"/>
          </p:nvPr>
        </p:nvSpPr>
        <p:spPr>
          <a:xfrm>
            <a:off x="3188813" y="5908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8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800"/>
              <a:buNone/>
              <a:defRPr sz="28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/>
          <p:nvPr/>
        </p:nvSpPr>
        <p:spPr>
          <a:xfrm>
            <a:off x="777407" y="1028700"/>
            <a:ext cx="16725409" cy="8230956"/>
          </a:xfrm>
          <a:custGeom>
            <a:avLst/>
            <a:gdLst/>
            <a:ahLst/>
            <a:cxnLst/>
            <a:rect l="l" t="t" r="r" b="b"/>
            <a:pathLst>
              <a:path w="4404321" h="2167467" extrusionOk="0">
                <a:moveTo>
                  <a:pt x="0" y="0"/>
                </a:moveTo>
                <a:lnTo>
                  <a:pt x="4404321" y="0"/>
                </a:lnTo>
                <a:lnTo>
                  <a:pt x="4404321" y="2167467"/>
                </a:lnTo>
                <a:lnTo>
                  <a:pt x="0" y="21674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4497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8688775" y="343385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55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marL="2286000" lvl="4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marL="2743200" lvl="5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marL="3200400" lvl="6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3657600" lvl="7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4114800" lvl="8" indent="-355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>
            <a:spLocks noGrp="1"/>
          </p:cNvSpPr>
          <p:nvPr>
            <p:ph type="ctrTitle"/>
          </p:nvPr>
        </p:nvSpPr>
        <p:spPr>
          <a:xfrm>
            <a:off x="2973825" y="1254175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8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27" name="Google Shape;27;p8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5547" r="-204997"/>
              </a:stretch>
            </a:blipFill>
            <a:ln>
              <a:noFill/>
            </a:ln>
          </p:spPr>
        </p:sp>
        <p:sp>
          <p:nvSpPr>
            <p:cNvPr id="28" name="Google Shape;28;p8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sp>
        <p:nvSpPr>
          <p:cNvPr id="29" name="Google Shape;29;p8"/>
          <p:cNvSpPr/>
          <p:nvPr/>
        </p:nvSpPr>
        <p:spPr>
          <a:xfrm>
            <a:off x="770278" y="978858"/>
            <a:ext cx="16771192" cy="8593239"/>
          </a:xfrm>
          <a:custGeom>
            <a:avLst/>
            <a:gdLst/>
            <a:ahLst/>
            <a:cxnLst/>
            <a:rect l="l" t="t" r="r" b="b"/>
            <a:pathLst>
              <a:path w="4417075" h="2263225" extrusionOk="0">
                <a:moveTo>
                  <a:pt x="0" y="0"/>
                </a:moveTo>
                <a:lnTo>
                  <a:pt x="4417075" y="0"/>
                </a:lnTo>
                <a:lnTo>
                  <a:pt x="4417075" y="2263225"/>
                </a:lnTo>
                <a:lnTo>
                  <a:pt x="0" y="2263225"/>
                </a:lnTo>
                <a:close/>
              </a:path>
            </a:pathLst>
          </a:custGeom>
          <a:solidFill>
            <a:srgbClr val="0F1A38"/>
          </a:solidFill>
          <a:ln>
            <a:noFill/>
          </a:ln>
        </p:spPr>
      </p:sp>
      <p:sp>
        <p:nvSpPr>
          <p:cNvPr id="30" name="Google Shape;30;p8"/>
          <p:cNvSpPr/>
          <p:nvPr/>
        </p:nvSpPr>
        <p:spPr>
          <a:xfrm>
            <a:off x="1293927" y="1470225"/>
            <a:ext cx="15657436" cy="7608616"/>
          </a:xfrm>
          <a:custGeom>
            <a:avLst/>
            <a:gdLst/>
            <a:ahLst/>
            <a:cxnLst/>
            <a:rect l="l" t="t" r="r" b="b"/>
            <a:pathLst>
              <a:path w="4123742" h="2003902" extrusionOk="0">
                <a:moveTo>
                  <a:pt x="0" y="0"/>
                </a:moveTo>
                <a:lnTo>
                  <a:pt x="4123742" y="0"/>
                </a:lnTo>
                <a:lnTo>
                  <a:pt x="4123742" y="2003902"/>
                </a:lnTo>
                <a:lnTo>
                  <a:pt x="0" y="20039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 cmpd="sng">
            <a:solidFill>
              <a:srgbClr val="71CBEF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4013175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2"/>
          </p:nvPr>
        </p:nvSpPr>
        <p:spPr>
          <a:xfrm>
            <a:off x="9384350" y="371910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2876450" y="1778550"/>
            <a:ext cx="119985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1467738" y="2707275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>
            <a:spLocks noGrp="1"/>
          </p:cNvSpPr>
          <p:nvPr>
            <p:ph type="pic" idx="2"/>
          </p:nvPr>
        </p:nvSpPr>
        <p:spPr>
          <a:xfrm>
            <a:off x="10976863" y="23490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1662463" y="400401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069750" y="1313200"/>
            <a:ext cx="11561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chivo Black"/>
              <a:buNone/>
              <a:defRPr sz="4400" i="0" u="none" strike="noStrike" cap="none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329400" y="33365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Noto Sans"/>
              <a:buChar char="•"/>
              <a:defRPr sz="32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"/>
              <a:buChar char="–"/>
              <a:defRPr sz="28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"/>
              <a:buChar char="•"/>
              <a:defRPr sz="24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–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»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"/>
              <a:buChar char="•"/>
              <a:defRPr sz="2000" i="0" u="none" strike="noStrike" cap="none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16414828" y="0"/>
            <a:ext cx="11323471" cy="10287000"/>
          </a:xfrm>
          <a:custGeom>
            <a:avLst/>
            <a:gdLst/>
            <a:ahLst/>
            <a:cxnLst/>
            <a:rect l="l" t="t" r="r" b="b"/>
            <a:pathLst>
              <a:path w="11323471" h="10287000" extrusionOk="0">
                <a:moveTo>
                  <a:pt x="0" y="0"/>
                </a:moveTo>
                <a:lnTo>
                  <a:pt x="11323471" y="0"/>
                </a:lnTo>
                <a:lnTo>
                  <a:pt x="113234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 r="-6656" b="-8700"/>
            </a:stretch>
          </a:blipFill>
          <a:ln>
            <a:noFill/>
          </a:ln>
        </p:spPr>
      </p:sp>
      <p:sp>
        <p:nvSpPr>
          <p:cNvPr id="43" name="Google Shape;43;p10"/>
          <p:cNvSpPr/>
          <p:nvPr/>
        </p:nvSpPr>
        <p:spPr>
          <a:xfrm>
            <a:off x="9890247" y="938201"/>
            <a:ext cx="6420159" cy="3402684"/>
          </a:xfrm>
          <a:custGeom>
            <a:avLst/>
            <a:gdLst/>
            <a:ahLst/>
            <a:cxnLst/>
            <a:rect l="l" t="t" r="r" b="b"/>
            <a:pathLst>
              <a:path w="6420159" h="3402684" extrusionOk="0">
                <a:moveTo>
                  <a:pt x="0" y="0"/>
                </a:moveTo>
                <a:lnTo>
                  <a:pt x="6420159" y="0"/>
                </a:lnTo>
                <a:lnTo>
                  <a:pt x="6420159" y="3402684"/>
                </a:lnTo>
                <a:lnTo>
                  <a:pt x="0" y="3402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44" name="Google Shape;44;p10"/>
          <p:cNvGrpSpPr/>
          <p:nvPr/>
        </p:nvGrpSpPr>
        <p:grpSpPr>
          <a:xfrm>
            <a:off x="1028700" y="5007562"/>
            <a:ext cx="3086120" cy="3266862"/>
            <a:chOff x="0" y="-47625"/>
            <a:chExt cx="812800" cy="860425"/>
          </a:xfrm>
        </p:grpSpPr>
        <p:sp>
          <p:nvSpPr>
            <p:cNvPr id="45" name="Google Shape;45;p10"/>
            <p:cNvSpPr/>
            <p:nvPr/>
          </p:nvSpPr>
          <p:spPr>
            <a:xfrm>
              <a:off x="0" y="0"/>
              <a:ext cx="812800" cy="42302"/>
            </a:xfrm>
            <a:custGeom>
              <a:avLst/>
              <a:gdLst/>
              <a:ahLst/>
              <a:cxnLst/>
              <a:rect l="l" t="t" r="r" b="b"/>
              <a:pathLst>
                <a:path w="812800" h="42302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42302"/>
                  </a:lnTo>
                  <a:lnTo>
                    <a:pt x="0" y="42302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46" name="Google Shape;46;p1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" name="Google Shape;47;p10"/>
          <p:cNvGrpSpPr/>
          <p:nvPr/>
        </p:nvGrpSpPr>
        <p:grpSpPr>
          <a:xfrm>
            <a:off x="1028700" y="7997750"/>
            <a:ext cx="7036008" cy="1030410"/>
            <a:chOff x="0" y="-66667"/>
            <a:chExt cx="9381345" cy="1373882"/>
          </a:xfrm>
        </p:grpSpPr>
        <p:sp>
          <p:nvSpPr>
            <p:cNvPr id="48" name="Google Shape;48;p10"/>
            <p:cNvSpPr txBox="1"/>
            <p:nvPr/>
          </p:nvSpPr>
          <p:spPr>
            <a:xfrm>
              <a:off x="774759" y="-66667"/>
              <a:ext cx="8606586" cy="1373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48" dirty="0">
                  <a:solidFill>
                    <a:srgbClr val="FFFFFF"/>
                  </a:solidFill>
                  <a:latin typeface="PT Serif"/>
                  <a:sym typeface="PT Serif"/>
                </a:rPr>
                <a:t>Sameer Mohammad </a:t>
              </a:r>
              <a:r>
                <a:rPr lang="en-US" sz="3348" dirty="0" err="1">
                  <a:solidFill>
                    <a:srgbClr val="FFFFFF"/>
                  </a:solidFill>
                  <a:latin typeface="PT Serif"/>
                  <a:sym typeface="PT Serif"/>
                </a:rPr>
                <a:t>Mansoori</a:t>
              </a:r>
              <a:endParaRPr lang="en-US" sz="3348" dirty="0">
                <a:solidFill>
                  <a:srgbClr val="FFFFFF"/>
                </a:solidFill>
                <a:latin typeface="PT Serif"/>
                <a:sym typeface="PT Serif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348" dirty="0">
                  <a:solidFill>
                    <a:srgbClr val="FFFFFF"/>
                  </a:solidFill>
                  <a:latin typeface="PT Serif"/>
                  <a:sym typeface="PT Serif"/>
                </a:rPr>
                <a:t>IIT Madras</a:t>
              </a:r>
              <a:endParaRPr dirty="0"/>
            </a:p>
          </p:txBody>
        </p:sp>
        <p:sp>
          <p:nvSpPr>
            <p:cNvPr id="49" name="Google Shape;49;p10"/>
            <p:cNvSpPr/>
            <p:nvPr/>
          </p:nvSpPr>
          <p:spPr>
            <a:xfrm>
              <a:off x="0" y="57219"/>
              <a:ext cx="612216" cy="612216"/>
            </a:xfrm>
            <a:custGeom>
              <a:avLst/>
              <a:gdLst/>
              <a:ahLst/>
              <a:cxnLst/>
              <a:rect l="l" t="t" r="r" b="b"/>
              <a:pathLst>
                <a:path w="612216" h="612216" extrusionOk="0">
                  <a:moveTo>
                    <a:pt x="0" y="0"/>
                  </a:moveTo>
                  <a:lnTo>
                    <a:pt x="612216" y="0"/>
                  </a:lnTo>
                  <a:lnTo>
                    <a:pt x="612216" y="612216"/>
                  </a:lnTo>
                  <a:lnTo>
                    <a:pt x="0" y="61221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50" name="Google Shape;50;p10"/>
          <p:cNvSpPr txBox="1"/>
          <p:nvPr/>
        </p:nvSpPr>
        <p:spPr>
          <a:xfrm>
            <a:off x="1028700" y="1244339"/>
            <a:ext cx="9719248" cy="3563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19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Stock Price Prediction Using Machine Learning</a:t>
            </a:r>
            <a:endParaRPr dirty="0"/>
          </a:p>
        </p:txBody>
      </p:sp>
      <p:sp>
        <p:nvSpPr>
          <p:cNvPr id="51" name="Google Shape;51;p10"/>
          <p:cNvSpPr txBox="1"/>
          <p:nvPr/>
        </p:nvSpPr>
        <p:spPr>
          <a:xfrm>
            <a:off x="1028700" y="5607797"/>
            <a:ext cx="3426600" cy="6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48" b="0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Presentation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F6BE89-E6FE-B67E-3456-30A593029F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250" y="2359184"/>
            <a:ext cx="11214122" cy="81248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6FB3B952-B45C-D9D6-3543-F516B68AC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2881BFD4-21B6-F17D-230B-D9EF414EEB42}"/>
              </a:ext>
            </a:extLst>
          </p:cNvPr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4E62D810-CA6A-0DAB-CB29-49E27EFF57B6}"/>
              </a:ext>
            </a:extLst>
          </p:cNvPr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96481126-0CA6-1503-6DB5-CF960B5F1570}"/>
                </a:ext>
              </a:extLst>
            </p:cNvPr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392B0FBE-898F-5B14-CA4C-094AFE8C731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6A5485E-2174-0BB5-EBFC-99395D9E1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12" y="1687797"/>
            <a:ext cx="8972188" cy="7251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0A8F27-0F69-391A-8F8C-B37C86324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07" y="1698529"/>
            <a:ext cx="8987897" cy="7240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C4443E-1907-4048-7652-D42636F9F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8374" y="1698529"/>
            <a:ext cx="8406659" cy="7240512"/>
          </a:xfrm>
          <a:prstGeom prst="rect">
            <a:avLst/>
          </a:prstGeom>
        </p:spPr>
      </p:pic>
      <p:sp>
        <p:nvSpPr>
          <p:cNvPr id="8" name="Google Shape;143;p16">
            <a:extLst>
              <a:ext uri="{FF2B5EF4-FFF2-40B4-BE49-F238E27FC236}">
                <a16:creationId xmlns:a16="http://schemas.microsoft.com/office/drawing/2014/main" id="{F9D42A83-6895-D89B-1C6D-2B89DC11D3C7}"/>
              </a:ext>
            </a:extLst>
          </p:cNvPr>
          <p:cNvSpPr txBox="1"/>
          <p:nvPr/>
        </p:nvSpPr>
        <p:spPr>
          <a:xfrm>
            <a:off x="1687640" y="794123"/>
            <a:ext cx="594053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Pearson Correlation</a:t>
            </a:r>
            <a:endParaRPr sz="4000" dirty="0"/>
          </a:p>
        </p:txBody>
      </p:sp>
      <p:sp>
        <p:nvSpPr>
          <p:cNvPr id="9" name="Google Shape;143;p16">
            <a:extLst>
              <a:ext uri="{FF2B5EF4-FFF2-40B4-BE49-F238E27FC236}">
                <a16:creationId xmlns:a16="http://schemas.microsoft.com/office/drawing/2014/main" id="{9245BAAA-C2BD-9C54-1843-C0596DABBE94}"/>
              </a:ext>
            </a:extLst>
          </p:cNvPr>
          <p:cNvSpPr txBox="1"/>
          <p:nvPr/>
        </p:nvSpPr>
        <p:spPr>
          <a:xfrm>
            <a:off x="10659829" y="788142"/>
            <a:ext cx="64089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Spearman Correlation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7471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D5F8FBFD-794C-D78C-C3C3-99B105DF0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>
            <a:extLst>
              <a:ext uri="{FF2B5EF4-FFF2-40B4-BE49-F238E27FC236}">
                <a16:creationId xmlns:a16="http://schemas.microsoft.com/office/drawing/2014/main" id="{85A887C8-935F-B493-A696-26CF86D34ECE}"/>
              </a:ext>
            </a:extLst>
          </p:cNvPr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>
              <a:extLst>
                <a:ext uri="{FF2B5EF4-FFF2-40B4-BE49-F238E27FC236}">
                  <a16:creationId xmlns:a16="http://schemas.microsoft.com/office/drawing/2014/main" id="{78BD34FD-0459-A6B1-0E84-908DD49C2F70}"/>
                </a:ext>
              </a:extLst>
            </p:cNvPr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>
              <a:extLst>
                <a:ext uri="{FF2B5EF4-FFF2-40B4-BE49-F238E27FC236}">
                  <a16:creationId xmlns:a16="http://schemas.microsoft.com/office/drawing/2014/main" id="{1DCE6081-A87C-E1FB-4D86-4681F10D79CC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>
            <a:extLst>
              <a:ext uri="{FF2B5EF4-FFF2-40B4-BE49-F238E27FC236}">
                <a16:creationId xmlns:a16="http://schemas.microsoft.com/office/drawing/2014/main" id="{309B4C8D-7236-6C5D-9A15-BDB3C1967487}"/>
              </a:ext>
            </a:extLst>
          </p:cNvPr>
          <p:cNvSpPr txBox="1"/>
          <p:nvPr/>
        </p:nvSpPr>
        <p:spPr>
          <a:xfrm>
            <a:off x="2586595" y="1819513"/>
            <a:ext cx="8841187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71CBEF"/>
                </a:solidFill>
                <a:latin typeface="Archivo Black"/>
                <a:sym typeface="Archivo Black"/>
              </a:rPr>
              <a:t>Feature Engineering</a:t>
            </a:r>
            <a:endParaRPr dirty="0"/>
          </a:p>
        </p:txBody>
      </p:sp>
      <p:sp>
        <p:nvSpPr>
          <p:cNvPr id="104" name="Google Shape;104;p13">
            <a:extLst>
              <a:ext uri="{FF2B5EF4-FFF2-40B4-BE49-F238E27FC236}">
                <a16:creationId xmlns:a16="http://schemas.microsoft.com/office/drawing/2014/main" id="{8F5CA59F-BB68-DD22-FBBD-C0859AC21F2B}"/>
              </a:ext>
            </a:extLst>
          </p:cNvPr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</p:sp>
      <p:sp>
        <p:nvSpPr>
          <p:cNvPr id="105" name="Google Shape;105;p13">
            <a:extLst>
              <a:ext uri="{FF2B5EF4-FFF2-40B4-BE49-F238E27FC236}">
                <a16:creationId xmlns:a16="http://schemas.microsoft.com/office/drawing/2014/main" id="{7DEA6750-7681-3688-FCAF-49724E268C4B}"/>
              </a:ext>
            </a:extLst>
          </p:cNvPr>
          <p:cNvSpPr txBox="1"/>
          <p:nvPr/>
        </p:nvSpPr>
        <p:spPr>
          <a:xfrm>
            <a:off x="1613453" y="5218283"/>
            <a:ext cx="53208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Selection and building features</a:t>
            </a:r>
          </a:p>
        </p:txBody>
      </p:sp>
      <p:grpSp>
        <p:nvGrpSpPr>
          <p:cNvPr id="106" name="Google Shape;106;p13">
            <a:extLst>
              <a:ext uri="{FF2B5EF4-FFF2-40B4-BE49-F238E27FC236}">
                <a16:creationId xmlns:a16="http://schemas.microsoft.com/office/drawing/2014/main" id="{576965AA-4E7D-1535-A80E-ACBC80EDFACE}"/>
              </a:ext>
            </a:extLst>
          </p:cNvPr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>
              <a:extLst>
                <a:ext uri="{FF2B5EF4-FFF2-40B4-BE49-F238E27FC236}">
                  <a16:creationId xmlns:a16="http://schemas.microsoft.com/office/drawing/2014/main" id="{A7837181-6D0F-62B6-AD59-BDA684354587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108" name="Google Shape;108;p13">
              <a:extLst>
                <a:ext uri="{FF2B5EF4-FFF2-40B4-BE49-F238E27FC236}">
                  <a16:creationId xmlns:a16="http://schemas.microsoft.com/office/drawing/2014/main" id="{729A174A-147F-1C20-AFB1-DA18D052BB6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>
            <a:extLst>
              <a:ext uri="{FF2B5EF4-FFF2-40B4-BE49-F238E27FC236}">
                <a16:creationId xmlns:a16="http://schemas.microsoft.com/office/drawing/2014/main" id="{1EFA5D2E-DB6F-52F6-87DD-FA3AF52ED35E}"/>
              </a:ext>
            </a:extLst>
          </p:cNvPr>
          <p:cNvSpPr txBox="1"/>
          <p:nvPr/>
        </p:nvSpPr>
        <p:spPr>
          <a:xfrm>
            <a:off x="1604058" y="2134590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sym typeface="Archivo Black"/>
              </a:rPr>
              <a:t>3</a:t>
            </a:r>
            <a:endParaRPr dirty="0"/>
          </a:p>
        </p:txBody>
      </p:sp>
      <p:pic>
        <p:nvPicPr>
          <p:cNvPr id="110" name="Google Shape;110;p13">
            <a:extLst>
              <a:ext uri="{FF2B5EF4-FFF2-40B4-BE49-F238E27FC236}">
                <a16:creationId xmlns:a16="http://schemas.microsoft.com/office/drawing/2014/main" id="{2B9146F3-064D-7D8A-9543-67657F3BC9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280" y="-1239600"/>
            <a:ext cx="12518370" cy="127662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671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5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29" name="Google Shape;129;p15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30" name="Google Shape;130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9EA69C-E420-4732-941D-62D7D228B4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863624"/>
              </p:ext>
            </p:extLst>
          </p:nvPr>
        </p:nvGraphicFramePr>
        <p:xfrm>
          <a:off x="2926080" y="2923342"/>
          <a:ext cx="12192000" cy="68884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6779703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481399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Feature Name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Feature Significance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32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ema_50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Exponential moving average of last 50 days closing price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679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volatility_30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 standard deviation of last 30 days closing price 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69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ema_12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Exponential moving average of last 12 days closing price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98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ema_26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Exponential moving average of last 26 days closing price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8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MACD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Moving Average Convergence and Divergence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67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Rolling Mean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Rolling mean of last 30 days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31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/>
                        <a:t>bollinger_upper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upper band is found by adding two standard deviations to the center SMA line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52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/>
                        <a:t>bollinger_lower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 lower band is calculated by subtracting two standard deviations from the center line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841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/>
                        <a:t>rsi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Relative Strength Index (RSI) is a technical analysis indicator that measures the price momentum of a security or stock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97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Day of week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Day number of the week (0 to 6)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243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monrth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Month number of the year(0 to 11)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4809818"/>
                  </a:ext>
                </a:extLst>
              </a:tr>
            </a:tbl>
          </a:graphicData>
        </a:graphic>
      </p:graphicFrame>
      <p:sp>
        <p:nvSpPr>
          <p:cNvPr id="7" name="Google Shape;143;p16">
            <a:extLst>
              <a:ext uri="{FF2B5EF4-FFF2-40B4-BE49-F238E27FC236}">
                <a16:creationId xmlns:a16="http://schemas.microsoft.com/office/drawing/2014/main" id="{4731EB25-9786-91B2-7679-E4620BCB6057}"/>
              </a:ext>
            </a:extLst>
          </p:cNvPr>
          <p:cNvSpPr txBox="1"/>
          <p:nvPr/>
        </p:nvSpPr>
        <p:spPr>
          <a:xfrm>
            <a:off x="4679059" y="1028700"/>
            <a:ext cx="122722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Features Engineered</a:t>
            </a:r>
            <a:endParaRPr sz="7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37F86302-F5E3-615B-7D80-25A75D6CF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C3B19274-0BD6-94E0-AE82-453BC6DD2498}"/>
              </a:ext>
            </a:extLst>
          </p:cNvPr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9B7442F9-F410-2528-91BA-24D3CE2A47CE}"/>
              </a:ext>
            </a:extLst>
          </p:cNvPr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37AB0958-A652-0E24-3AE1-FC2C0525A954}"/>
                </a:ext>
              </a:extLst>
            </p:cNvPr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6233FA90-7F9F-6FB7-2B4F-2CEBD62E385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43;p16">
            <a:extLst>
              <a:ext uri="{FF2B5EF4-FFF2-40B4-BE49-F238E27FC236}">
                <a16:creationId xmlns:a16="http://schemas.microsoft.com/office/drawing/2014/main" id="{88D4FB8F-E58E-D6D2-437A-2C8DCA847B39}"/>
              </a:ext>
            </a:extLst>
          </p:cNvPr>
          <p:cNvSpPr txBox="1"/>
          <p:nvPr/>
        </p:nvSpPr>
        <p:spPr>
          <a:xfrm>
            <a:off x="4657906" y="44871"/>
            <a:ext cx="122722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Prophet Results</a:t>
            </a:r>
            <a:endParaRPr sz="7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2DB0F-18A0-194F-D484-C425CD975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043" y="1998963"/>
            <a:ext cx="12242976" cy="706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99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BDD48983-9FF3-DDD0-DBC6-ED9A2D020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33DD00EF-B42F-248A-E563-8F0FDE39CF27}"/>
              </a:ext>
            </a:extLst>
          </p:cNvPr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6B971E97-E321-6375-D59C-2B75F4DA5B8A}"/>
              </a:ext>
            </a:extLst>
          </p:cNvPr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23F91B19-BDE3-7E89-3EC9-45D94737E821}"/>
                </a:ext>
              </a:extLst>
            </p:cNvPr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0D231F45-B3B3-09C7-F620-BCE2C2203A0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43;p16">
            <a:extLst>
              <a:ext uri="{FF2B5EF4-FFF2-40B4-BE49-F238E27FC236}">
                <a16:creationId xmlns:a16="http://schemas.microsoft.com/office/drawing/2014/main" id="{8B16562E-25BD-4351-01E1-D956E6A4E6B4}"/>
              </a:ext>
            </a:extLst>
          </p:cNvPr>
          <p:cNvSpPr txBox="1"/>
          <p:nvPr/>
        </p:nvSpPr>
        <p:spPr>
          <a:xfrm>
            <a:off x="4657906" y="44871"/>
            <a:ext cx="122722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Prophet Results</a:t>
            </a:r>
            <a:endParaRPr sz="7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88AC1-2590-AD43-CB60-973C73A83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5889" y="1337534"/>
            <a:ext cx="10816222" cy="5909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F4FCB-6175-7517-028F-B86C27CC6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5889" y="7286206"/>
            <a:ext cx="10816222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98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B6EA24A3-10B2-86AF-7502-57844009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8">
            <a:extLst>
              <a:ext uri="{FF2B5EF4-FFF2-40B4-BE49-F238E27FC236}">
                <a16:creationId xmlns:a16="http://schemas.microsoft.com/office/drawing/2014/main" id="{53EC41E8-B22B-E8A7-9FB1-BAFA8437F2D5}"/>
              </a:ext>
            </a:extLst>
          </p:cNvPr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75" name="Google Shape;175;p18">
              <a:extLst>
                <a:ext uri="{FF2B5EF4-FFF2-40B4-BE49-F238E27FC236}">
                  <a16:creationId xmlns:a16="http://schemas.microsoft.com/office/drawing/2014/main" id="{24AF407E-8154-BC3F-419C-97B9BF43FE85}"/>
                </a:ext>
              </a:extLst>
            </p:cNvPr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6" name="Google Shape;176;p18">
              <a:extLst>
                <a:ext uri="{FF2B5EF4-FFF2-40B4-BE49-F238E27FC236}">
                  <a16:creationId xmlns:a16="http://schemas.microsoft.com/office/drawing/2014/main" id="{17539FCC-043F-5FB2-8825-D6BBC43DAD7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>
            <a:extLst>
              <a:ext uri="{FF2B5EF4-FFF2-40B4-BE49-F238E27FC236}">
                <a16:creationId xmlns:a16="http://schemas.microsoft.com/office/drawing/2014/main" id="{5D017B1A-5A36-A71C-A2C6-9DB8AE93B218}"/>
              </a:ext>
            </a:extLst>
          </p:cNvPr>
          <p:cNvSpPr txBox="1"/>
          <p:nvPr/>
        </p:nvSpPr>
        <p:spPr>
          <a:xfrm>
            <a:off x="1438275" y="1526171"/>
            <a:ext cx="1180528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Feature Elimination</a:t>
            </a:r>
            <a:endParaRPr lang="en-US" dirty="0"/>
          </a:p>
        </p:txBody>
      </p:sp>
      <p:sp>
        <p:nvSpPr>
          <p:cNvPr id="178" name="Google Shape;178;p18">
            <a:extLst>
              <a:ext uri="{FF2B5EF4-FFF2-40B4-BE49-F238E27FC236}">
                <a16:creationId xmlns:a16="http://schemas.microsoft.com/office/drawing/2014/main" id="{17F96F09-8DE9-D141-EBB6-988B7827DAC7}"/>
              </a:ext>
            </a:extLst>
          </p:cNvPr>
          <p:cNvSpPr txBox="1"/>
          <p:nvPr/>
        </p:nvSpPr>
        <p:spPr>
          <a:xfrm>
            <a:off x="1397550" y="3438649"/>
            <a:ext cx="946857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Feature were Eliminated using correlation matrix</a:t>
            </a:r>
            <a:endParaRPr lang="en-US" dirty="0"/>
          </a:p>
        </p:txBody>
      </p:sp>
      <p:sp>
        <p:nvSpPr>
          <p:cNvPr id="5" name="Google Shape;178;p18">
            <a:extLst>
              <a:ext uri="{FF2B5EF4-FFF2-40B4-BE49-F238E27FC236}">
                <a16:creationId xmlns:a16="http://schemas.microsoft.com/office/drawing/2014/main" id="{50C5E69B-36D3-C02D-1C53-33A3C539C482}"/>
              </a:ext>
            </a:extLst>
          </p:cNvPr>
          <p:cNvSpPr txBox="1"/>
          <p:nvPr/>
        </p:nvSpPr>
        <p:spPr>
          <a:xfrm>
            <a:off x="1438274" y="4346817"/>
            <a:ext cx="1252156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Some features were removed by multicollinearity with others features</a:t>
            </a:r>
            <a:endParaRPr lang="en-US" dirty="0"/>
          </a:p>
        </p:txBody>
      </p:sp>
      <p:sp>
        <p:nvSpPr>
          <p:cNvPr id="6" name="Google Shape;178;p18">
            <a:extLst>
              <a:ext uri="{FF2B5EF4-FFF2-40B4-BE49-F238E27FC236}">
                <a16:creationId xmlns:a16="http://schemas.microsoft.com/office/drawing/2014/main" id="{CF0BCD4D-4BEB-694F-AA28-04A3585ABA6F}"/>
              </a:ext>
            </a:extLst>
          </p:cNvPr>
          <p:cNvSpPr txBox="1"/>
          <p:nvPr/>
        </p:nvSpPr>
        <p:spPr>
          <a:xfrm>
            <a:off x="1397550" y="5355473"/>
            <a:ext cx="1329381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Visualising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patterns with closing price shortlisted some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9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0BAC354C-566E-0DE4-7D06-2A76D656E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0E084043-E5B5-AAD5-FF4F-D99D4CF0F79F}"/>
              </a:ext>
            </a:extLst>
          </p:cNvPr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99641BE8-237A-AE32-8F07-BC3EB0F80279}"/>
              </a:ext>
            </a:extLst>
          </p:cNvPr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6DA9AFED-9974-29BC-3542-444805BAF3D8}"/>
                </a:ext>
              </a:extLst>
            </p:cNvPr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3C714502-FD67-9EC1-18C9-E3D3084EE21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43;p16">
            <a:extLst>
              <a:ext uri="{FF2B5EF4-FFF2-40B4-BE49-F238E27FC236}">
                <a16:creationId xmlns:a16="http://schemas.microsoft.com/office/drawing/2014/main" id="{A1AD2637-6A8F-9568-146A-CEB020AE1D4E}"/>
              </a:ext>
            </a:extLst>
          </p:cNvPr>
          <p:cNvSpPr txBox="1"/>
          <p:nvPr/>
        </p:nvSpPr>
        <p:spPr>
          <a:xfrm>
            <a:off x="4657906" y="44871"/>
            <a:ext cx="12272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Features patterns</a:t>
            </a:r>
            <a:endParaRPr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939674-256D-D16D-5EA9-E46672B75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0241" y="802080"/>
            <a:ext cx="12963225" cy="33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F2DAF-B5D9-C653-1139-89B7213E5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0241" y="4163826"/>
            <a:ext cx="12963225" cy="36373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CD85AA-1DBB-F718-D58F-84D554B7F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4534" y="7819680"/>
            <a:ext cx="12978932" cy="27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66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>
          <a:extLst>
            <a:ext uri="{FF2B5EF4-FFF2-40B4-BE49-F238E27FC236}">
              <a16:creationId xmlns:a16="http://schemas.microsoft.com/office/drawing/2014/main" id="{1B01877E-A90C-E5DF-EB9B-EC15E66F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5">
            <a:extLst>
              <a:ext uri="{FF2B5EF4-FFF2-40B4-BE49-F238E27FC236}">
                <a16:creationId xmlns:a16="http://schemas.microsoft.com/office/drawing/2014/main" id="{9EBDEDC9-B5BD-E088-7578-BB0065BA6657}"/>
              </a:ext>
            </a:extLst>
          </p:cNvPr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29" name="Google Shape;129;p15">
              <a:extLst>
                <a:ext uri="{FF2B5EF4-FFF2-40B4-BE49-F238E27FC236}">
                  <a16:creationId xmlns:a16="http://schemas.microsoft.com/office/drawing/2014/main" id="{DD239E48-DC9C-4D65-D173-2CE8F7F6559C}"/>
                </a:ext>
              </a:extLst>
            </p:cNvPr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30" name="Google Shape;130;p15">
              <a:extLst>
                <a:ext uri="{FF2B5EF4-FFF2-40B4-BE49-F238E27FC236}">
                  <a16:creationId xmlns:a16="http://schemas.microsoft.com/office/drawing/2014/main" id="{57493908-4945-678E-BCFD-2FDE5C4EA26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1ACFE8E-53DB-9B9A-34D5-E76D5F4EE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180129"/>
              </p:ext>
            </p:extLst>
          </p:nvPr>
        </p:nvGraphicFramePr>
        <p:xfrm>
          <a:off x="3048000" y="2708126"/>
          <a:ext cx="12192000" cy="487680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567797039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481399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Feature Name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Feature Significance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32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ema_50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Exponential moving average of last 50 days closing price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679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volatility_30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The standard deviation of last 30 days closing price 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695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ema_12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Exponential moving average of last 12 days closing price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984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ema_26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Exponential moving average of last 26 days closing price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08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MACD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Moving Average Convergence and Divergence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4675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/>
                        <a:t>Rolling Mean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Rolling mean of last 30 days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4317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 err="1"/>
                        <a:t>rsi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977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Day of week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Day number of the week (0 to 6)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8243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monrth</a:t>
                      </a:r>
                      <a:endParaRPr lang="en-IN" sz="20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Month number of the year(0 to 11)</a:t>
                      </a:r>
                      <a:endParaRPr lang="en-IN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24809818"/>
                  </a:ext>
                </a:extLst>
              </a:tr>
            </a:tbl>
          </a:graphicData>
        </a:graphic>
      </p:graphicFrame>
      <p:sp>
        <p:nvSpPr>
          <p:cNvPr id="2" name="Google Shape;143;p16">
            <a:extLst>
              <a:ext uri="{FF2B5EF4-FFF2-40B4-BE49-F238E27FC236}">
                <a16:creationId xmlns:a16="http://schemas.microsoft.com/office/drawing/2014/main" id="{51B11082-1C18-8C5F-2436-D942134D1D34}"/>
              </a:ext>
            </a:extLst>
          </p:cNvPr>
          <p:cNvSpPr txBox="1"/>
          <p:nvPr/>
        </p:nvSpPr>
        <p:spPr>
          <a:xfrm>
            <a:off x="4795066" y="1028700"/>
            <a:ext cx="122722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Prophet Results</a:t>
            </a:r>
            <a:endParaRPr sz="7000" dirty="0"/>
          </a:p>
        </p:txBody>
      </p:sp>
    </p:spTree>
    <p:extLst>
      <p:ext uri="{BB962C8B-B14F-4D97-AF65-F5344CB8AC3E}">
        <p14:creationId xmlns:p14="http://schemas.microsoft.com/office/powerpoint/2010/main" val="1726282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37199298-BA06-6F33-09B4-2B2AB859F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>
            <a:extLst>
              <a:ext uri="{FF2B5EF4-FFF2-40B4-BE49-F238E27FC236}">
                <a16:creationId xmlns:a16="http://schemas.microsoft.com/office/drawing/2014/main" id="{3F998281-0246-7EEA-1E32-B19CA2BC2241}"/>
              </a:ext>
            </a:extLst>
          </p:cNvPr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>
              <a:extLst>
                <a:ext uri="{FF2B5EF4-FFF2-40B4-BE49-F238E27FC236}">
                  <a16:creationId xmlns:a16="http://schemas.microsoft.com/office/drawing/2014/main" id="{C8B27954-31C4-967B-A1D6-5B923E14F921}"/>
                </a:ext>
              </a:extLst>
            </p:cNvPr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>
              <a:extLst>
                <a:ext uri="{FF2B5EF4-FFF2-40B4-BE49-F238E27FC236}">
                  <a16:creationId xmlns:a16="http://schemas.microsoft.com/office/drawing/2014/main" id="{4C9FC18D-74FB-2BCA-FE66-C3AC171C33D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>
            <a:extLst>
              <a:ext uri="{FF2B5EF4-FFF2-40B4-BE49-F238E27FC236}">
                <a16:creationId xmlns:a16="http://schemas.microsoft.com/office/drawing/2014/main" id="{9BA8A810-287D-E1B0-BC17-2A8F681BB1CF}"/>
              </a:ext>
            </a:extLst>
          </p:cNvPr>
          <p:cNvSpPr txBox="1"/>
          <p:nvPr/>
        </p:nvSpPr>
        <p:spPr>
          <a:xfrm>
            <a:off x="2586595" y="1819513"/>
            <a:ext cx="884118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71CBEF"/>
                </a:solidFill>
                <a:latin typeface="Archivo Black"/>
                <a:sym typeface="Archivo Black"/>
              </a:rPr>
              <a:t>Models</a:t>
            </a:r>
            <a:endParaRPr dirty="0"/>
          </a:p>
        </p:txBody>
      </p:sp>
      <p:sp>
        <p:nvSpPr>
          <p:cNvPr id="104" name="Google Shape;104;p13">
            <a:extLst>
              <a:ext uri="{FF2B5EF4-FFF2-40B4-BE49-F238E27FC236}">
                <a16:creationId xmlns:a16="http://schemas.microsoft.com/office/drawing/2014/main" id="{DF5FEBF7-1439-7C6F-F0B7-C011AE4948B1}"/>
              </a:ext>
            </a:extLst>
          </p:cNvPr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</p:sp>
      <p:sp>
        <p:nvSpPr>
          <p:cNvPr id="105" name="Google Shape;105;p13">
            <a:extLst>
              <a:ext uri="{FF2B5EF4-FFF2-40B4-BE49-F238E27FC236}">
                <a16:creationId xmlns:a16="http://schemas.microsoft.com/office/drawing/2014/main" id="{709BFFFE-EF96-E0EA-87B6-0B75CA3C8401}"/>
              </a:ext>
            </a:extLst>
          </p:cNvPr>
          <p:cNvSpPr txBox="1"/>
          <p:nvPr/>
        </p:nvSpPr>
        <p:spPr>
          <a:xfrm>
            <a:off x="1613453" y="5218283"/>
            <a:ext cx="53208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Building Deep Learning Models</a:t>
            </a:r>
          </a:p>
        </p:txBody>
      </p:sp>
      <p:grpSp>
        <p:nvGrpSpPr>
          <p:cNvPr id="106" name="Google Shape;106;p13">
            <a:extLst>
              <a:ext uri="{FF2B5EF4-FFF2-40B4-BE49-F238E27FC236}">
                <a16:creationId xmlns:a16="http://schemas.microsoft.com/office/drawing/2014/main" id="{7F1166AF-E3BD-0657-8737-EC5C8B3CD372}"/>
              </a:ext>
            </a:extLst>
          </p:cNvPr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>
              <a:extLst>
                <a:ext uri="{FF2B5EF4-FFF2-40B4-BE49-F238E27FC236}">
                  <a16:creationId xmlns:a16="http://schemas.microsoft.com/office/drawing/2014/main" id="{3AF242C3-B2A5-9F56-AA0A-862AA2D621BA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108" name="Google Shape;108;p13">
              <a:extLst>
                <a:ext uri="{FF2B5EF4-FFF2-40B4-BE49-F238E27FC236}">
                  <a16:creationId xmlns:a16="http://schemas.microsoft.com/office/drawing/2014/main" id="{13BF82F1-92E7-44D0-DF67-8D6964FE106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>
            <a:extLst>
              <a:ext uri="{FF2B5EF4-FFF2-40B4-BE49-F238E27FC236}">
                <a16:creationId xmlns:a16="http://schemas.microsoft.com/office/drawing/2014/main" id="{4017DB08-E43F-EA43-7758-27E7D1E1378C}"/>
              </a:ext>
            </a:extLst>
          </p:cNvPr>
          <p:cNvSpPr txBox="1"/>
          <p:nvPr/>
        </p:nvSpPr>
        <p:spPr>
          <a:xfrm>
            <a:off x="1604058" y="2134590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sym typeface="Archivo Black"/>
              </a:rPr>
              <a:t>4</a:t>
            </a:r>
            <a:endParaRPr dirty="0"/>
          </a:p>
        </p:txBody>
      </p:sp>
      <p:pic>
        <p:nvPicPr>
          <p:cNvPr id="110" name="Google Shape;110;p13">
            <a:extLst>
              <a:ext uri="{FF2B5EF4-FFF2-40B4-BE49-F238E27FC236}">
                <a16:creationId xmlns:a16="http://schemas.microsoft.com/office/drawing/2014/main" id="{F4F1FC17-4D97-42A9-E5A1-1410DB640E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280" y="-1239600"/>
            <a:ext cx="12518370" cy="127662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4892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/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/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1" name="Google Shape;141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/>
          <p:cNvSpPr txBox="1"/>
          <p:nvPr/>
        </p:nvSpPr>
        <p:spPr>
          <a:xfrm>
            <a:off x="4468389" y="1348617"/>
            <a:ext cx="1185365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LSTM Model 1</a:t>
            </a:r>
            <a:endParaRPr dirty="0"/>
          </a:p>
        </p:txBody>
      </p:sp>
      <p:sp>
        <p:nvSpPr>
          <p:cNvPr id="2" name="Google Shape;178;p18">
            <a:extLst>
              <a:ext uri="{FF2B5EF4-FFF2-40B4-BE49-F238E27FC236}">
                <a16:creationId xmlns:a16="http://schemas.microsoft.com/office/drawing/2014/main" id="{3BFE07C2-A370-1E44-9BEB-D3F14CBEF6D4}"/>
              </a:ext>
            </a:extLst>
          </p:cNvPr>
          <p:cNvSpPr txBox="1"/>
          <p:nvPr/>
        </p:nvSpPr>
        <p:spPr>
          <a:xfrm>
            <a:off x="1397550" y="3438649"/>
            <a:ext cx="15610290" cy="380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Inpu</a:t>
            </a:r>
            <a:r>
              <a:rPr lang="en-US" sz="3200" dirty="0">
                <a:solidFill>
                  <a:srgbClr val="71CBEF"/>
                </a:solidFill>
              </a:rPr>
              <a:t>t: 100 days moving average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71CBE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</a:rPr>
              <a:t>Model Overview:</a:t>
            </a:r>
            <a:r>
              <a:rPr lang="en-US" sz="3200" dirty="0">
                <a:solidFill>
                  <a:srgbClr val="71CBEF"/>
                </a:solidFill>
              </a:rPr>
              <a:t> Sequential Model: A stacked LSTM architecture for time series </a:t>
            </a:r>
            <a:r>
              <a:rPr lang="en-US" sz="3200" dirty="0" err="1">
                <a:solidFill>
                  <a:srgbClr val="71CBEF"/>
                </a:solidFill>
              </a:rPr>
              <a:t>prediction.Layers</a:t>
            </a:r>
            <a:r>
              <a:rPr lang="en-US" sz="3200" dirty="0">
                <a:solidFill>
                  <a:srgbClr val="71CBEF"/>
                </a:solidFill>
              </a:rPr>
              <a:t>: The model consists of four LSTM layers with increasing units and dropout layers to prevent overfitting.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71CBE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1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77" name="Google Shape;77;p12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78" name="Google Shape;78;p12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79" name="Google Shape;79;p12"/>
          <p:cNvGrpSpPr/>
          <p:nvPr/>
        </p:nvGrpSpPr>
        <p:grpSpPr>
          <a:xfrm>
            <a:off x="770278" y="798032"/>
            <a:ext cx="16771083" cy="8774008"/>
            <a:chOff x="0" y="-241102"/>
            <a:chExt cx="22361444" cy="11698677"/>
          </a:xfrm>
        </p:grpSpPr>
        <p:grpSp>
          <p:nvGrpSpPr>
            <p:cNvPr id="80" name="Google Shape;80;p12"/>
            <p:cNvGrpSpPr/>
            <p:nvPr/>
          </p:nvGrpSpPr>
          <p:grpSpPr>
            <a:xfrm>
              <a:off x="0" y="-241102"/>
              <a:ext cx="22361444" cy="11698677"/>
              <a:chOff x="0" y="-47625"/>
              <a:chExt cx="4417075" cy="2310850"/>
            </a:xfrm>
          </p:grpSpPr>
          <p:sp>
            <p:nvSpPr>
              <p:cNvPr id="81" name="Google Shape;81;p12"/>
              <p:cNvSpPr/>
              <p:nvPr/>
            </p:nvSpPr>
            <p:spPr>
              <a:xfrm>
                <a:off x="0" y="0"/>
                <a:ext cx="4417075" cy="2263225"/>
              </a:xfrm>
              <a:custGeom>
                <a:avLst/>
                <a:gdLst/>
                <a:ahLst/>
                <a:cxnLst/>
                <a:rect l="l" t="t" r="r" b="b"/>
                <a:pathLst>
                  <a:path w="4417075" h="2263225" extrusionOk="0">
                    <a:moveTo>
                      <a:pt x="0" y="0"/>
                    </a:moveTo>
                    <a:lnTo>
                      <a:pt x="4417075" y="0"/>
                    </a:lnTo>
                    <a:lnTo>
                      <a:pt x="4417075" y="2263225"/>
                    </a:lnTo>
                    <a:lnTo>
                      <a:pt x="0" y="2263225"/>
                    </a:lnTo>
                    <a:close/>
                  </a:path>
                </a:pathLst>
              </a:custGeom>
              <a:solidFill>
                <a:srgbClr val="0F1A38"/>
              </a:solidFill>
              <a:ln>
                <a:noFill/>
              </a:ln>
            </p:spPr>
          </p:sp>
          <p:sp>
            <p:nvSpPr>
              <p:cNvPr id="82" name="Google Shape;82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" name="Google Shape;83;p12"/>
            <p:cNvGrpSpPr/>
            <p:nvPr/>
          </p:nvGrpSpPr>
          <p:grpSpPr>
            <a:xfrm>
              <a:off x="698199" y="414054"/>
              <a:ext cx="20876442" cy="10385854"/>
              <a:chOff x="0" y="-47625"/>
              <a:chExt cx="4123742" cy="2051527"/>
            </a:xfrm>
          </p:grpSpPr>
          <p:sp>
            <p:nvSpPr>
              <p:cNvPr id="84" name="Google Shape;84;p12"/>
              <p:cNvSpPr/>
              <p:nvPr/>
            </p:nvSpPr>
            <p:spPr>
              <a:xfrm>
                <a:off x="0" y="0"/>
                <a:ext cx="4123742" cy="2003902"/>
              </a:xfrm>
              <a:custGeom>
                <a:avLst/>
                <a:gdLst/>
                <a:ahLst/>
                <a:cxnLst/>
                <a:rect l="l" t="t" r="r" b="b"/>
                <a:pathLst>
                  <a:path w="4123742" h="2003902" extrusionOk="0">
                    <a:moveTo>
                      <a:pt x="0" y="0"/>
                    </a:moveTo>
                    <a:lnTo>
                      <a:pt x="4123742" y="0"/>
                    </a:lnTo>
                    <a:lnTo>
                      <a:pt x="4123742" y="2003902"/>
                    </a:lnTo>
                    <a:lnTo>
                      <a:pt x="0" y="2003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 cmpd="sng">
                <a:solidFill>
                  <a:srgbClr val="71CBEF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</p:sp>
          <p:sp>
            <p:nvSpPr>
              <p:cNvPr id="85" name="Google Shape;85;p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6" name="Google Shape;86;p12"/>
          <p:cNvSpPr txBox="1"/>
          <p:nvPr/>
        </p:nvSpPr>
        <p:spPr>
          <a:xfrm>
            <a:off x="5362320" y="4760346"/>
            <a:ext cx="330607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</a:rPr>
              <a:t>Data and EDA</a:t>
            </a:r>
            <a:endParaRPr lang="en-US" dirty="0"/>
          </a:p>
        </p:txBody>
      </p:sp>
      <p:sp>
        <p:nvSpPr>
          <p:cNvPr id="88" name="Google Shape;88;p12"/>
          <p:cNvSpPr txBox="1"/>
          <p:nvPr/>
        </p:nvSpPr>
        <p:spPr>
          <a:xfrm>
            <a:off x="1847328" y="4625566"/>
            <a:ext cx="330607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dirty="0"/>
          </a:p>
        </p:txBody>
      </p:sp>
      <p:sp>
        <p:nvSpPr>
          <p:cNvPr id="90" name="Google Shape;90;p12"/>
          <p:cNvSpPr txBox="1"/>
          <p:nvPr/>
        </p:nvSpPr>
        <p:spPr>
          <a:xfrm>
            <a:off x="12382775" y="4891876"/>
            <a:ext cx="3794478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</a:rPr>
              <a:t>Models</a:t>
            </a:r>
            <a:endParaRPr lang="en-US" dirty="0"/>
          </a:p>
        </p:txBody>
      </p:sp>
      <p:sp>
        <p:nvSpPr>
          <p:cNvPr id="92" name="Google Shape;92;p12"/>
          <p:cNvSpPr txBox="1"/>
          <p:nvPr/>
        </p:nvSpPr>
        <p:spPr>
          <a:xfrm>
            <a:off x="4339826" y="1920206"/>
            <a:ext cx="1018389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 Contents</a:t>
            </a:r>
            <a:endParaRPr sz="4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2B2D8B-5839-D868-5EEE-845E606C0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704" y="2383769"/>
            <a:ext cx="2275600" cy="2275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D242B5-E147-08C6-0A6D-12C54A0AD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786" y="2210242"/>
            <a:ext cx="3252816" cy="3252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6EDDD3-D199-D4D3-8A55-306D8DC97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5304" y="2781292"/>
            <a:ext cx="1998526" cy="199852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F4372A-B615-4B07-FC54-ED52B662C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8154" y="5599533"/>
            <a:ext cx="2546699" cy="25466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8AB0BA8-DB08-71E7-B7E5-AF1EEA015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0967" y="5894813"/>
            <a:ext cx="2057400" cy="22193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C1A33D7-141F-DE69-D1A8-57912811D2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2529" y="5822477"/>
            <a:ext cx="2124075" cy="21526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835A4E-44C5-AEA0-8255-6C83F303F3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3647" y="2846800"/>
            <a:ext cx="1728894" cy="18816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906E491-5B22-E7BA-39AA-6BAD1ECDAD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31773" y="5715319"/>
            <a:ext cx="2032442" cy="2032442"/>
          </a:xfrm>
          <a:prstGeom prst="rect">
            <a:avLst/>
          </a:prstGeom>
        </p:spPr>
      </p:pic>
      <p:sp>
        <p:nvSpPr>
          <p:cNvPr id="38" name="Google Shape;88;p12">
            <a:extLst>
              <a:ext uri="{FF2B5EF4-FFF2-40B4-BE49-F238E27FC236}">
                <a16:creationId xmlns:a16="http://schemas.microsoft.com/office/drawing/2014/main" id="{D7D11915-620B-B881-F000-B66C996E0D26}"/>
              </a:ext>
            </a:extLst>
          </p:cNvPr>
          <p:cNvSpPr txBox="1"/>
          <p:nvPr/>
        </p:nvSpPr>
        <p:spPr>
          <a:xfrm>
            <a:off x="8695716" y="4837711"/>
            <a:ext cx="330607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 dirty="0"/>
          </a:p>
        </p:txBody>
      </p:sp>
      <p:sp>
        <p:nvSpPr>
          <p:cNvPr id="39" name="Google Shape;88;p12">
            <a:extLst>
              <a:ext uri="{FF2B5EF4-FFF2-40B4-BE49-F238E27FC236}">
                <a16:creationId xmlns:a16="http://schemas.microsoft.com/office/drawing/2014/main" id="{D83468E4-0508-EE7E-BC50-EBE2D558210A}"/>
              </a:ext>
            </a:extLst>
          </p:cNvPr>
          <p:cNvSpPr txBox="1"/>
          <p:nvPr/>
        </p:nvSpPr>
        <p:spPr>
          <a:xfrm>
            <a:off x="1905136" y="7747761"/>
            <a:ext cx="330607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</a:rPr>
              <a:t>Evaluation</a:t>
            </a:r>
            <a:endParaRPr dirty="0"/>
          </a:p>
        </p:txBody>
      </p:sp>
      <p:sp>
        <p:nvSpPr>
          <p:cNvPr id="40" name="Google Shape;88;p12">
            <a:extLst>
              <a:ext uri="{FF2B5EF4-FFF2-40B4-BE49-F238E27FC236}">
                <a16:creationId xmlns:a16="http://schemas.microsoft.com/office/drawing/2014/main" id="{768210B7-270A-1C31-A083-4B6AC028BFD7}"/>
              </a:ext>
            </a:extLst>
          </p:cNvPr>
          <p:cNvSpPr txBox="1"/>
          <p:nvPr/>
        </p:nvSpPr>
        <p:spPr>
          <a:xfrm>
            <a:off x="5141579" y="7668428"/>
            <a:ext cx="330607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</a:rPr>
              <a:t>Results</a:t>
            </a:r>
            <a:endParaRPr dirty="0"/>
          </a:p>
        </p:txBody>
      </p:sp>
      <p:sp>
        <p:nvSpPr>
          <p:cNvPr id="41" name="Google Shape;88;p12">
            <a:extLst>
              <a:ext uri="{FF2B5EF4-FFF2-40B4-BE49-F238E27FC236}">
                <a16:creationId xmlns:a16="http://schemas.microsoft.com/office/drawing/2014/main" id="{3514E4B8-B8B9-0D35-39B8-256A287F6369}"/>
              </a:ext>
            </a:extLst>
          </p:cNvPr>
          <p:cNvSpPr txBox="1"/>
          <p:nvPr/>
        </p:nvSpPr>
        <p:spPr>
          <a:xfrm>
            <a:off x="8749528" y="7708626"/>
            <a:ext cx="330607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</a:rPr>
              <a:t>Hypothesis</a:t>
            </a:r>
            <a:endParaRPr dirty="0"/>
          </a:p>
        </p:txBody>
      </p:sp>
      <p:sp>
        <p:nvSpPr>
          <p:cNvPr id="42" name="Google Shape;88;p12">
            <a:extLst>
              <a:ext uri="{FF2B5EF4-FFF2-40B4-BE49-F238E27FC236}">
                <a16:creationId xmlns:a16="http://schemas.microsoft.com/office/drawing/2014/main" id="{843FB919-80A2-6812-AEA0-E35F4D18B3C7}"/>
              </a:ext>
            </a:extLst>
          </p:cNvPr>
          <p:cNvSpPr txBox="1"/>
          <p:nvPr/>
        </p:nvSpPr>
        <p:spPr>
          <a:xfrm>
            <a:off x="12338431" y="7765462"/>
            <a:ext cx="330607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</a:rPr>
              <a:t>Conclusion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71AF9EEF-A003-4BC1-2934-C43B8D1B1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3CA08F9C-1AEF-4F25-A75C-15A4F1A6EB91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AC610987-DAD7-5255-7B3A-794B18746DD4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DFD5C692-69EE-FCE7-B36F-5BB30FDDEA40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91E964FE-3364-22FD-433E-7732F1DAEF0F}"/>
              </a:ext>
            </a:extLst>
          </p:cNvPr>
          <p:cNvSpPr txBox="1"/>
          <p:nvPr/>
        </p:nvSpPr>
        <p:spPr>
          <a:xfrm>
            <a:off x="4468389" y="1348617"/>
            <a:ext cx="1185365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LSTM Model 1</a:t>
            </a:r>
            <a:endParaRPr dirty="0"/>
          </a:p>
        </p:txBody>
      </p:sp>
      <p:sp>
        <p:nvSpPr>
          <p:cNvPr id="2" name="Google Shape;178;p18">
            <a:extLst>
              <a:ext uri="{FF2B5EF4-FFF2-40B4-BE49-F238E27FC236}">
                <a16:creationId xmlns:a16="http://schemas.microsoft.com/office/drawing/2014/main" id="{9B381444-E81A-67F1-DCCE-699A0E3F2268}"/>
              </a:ext>
            </a:extLst>
          </p:cNvPr>
          <p:cNvSpPr txBox="1"/>
          <p:nvPr/>
        </p:nvSpPr>
        <p:spPr>
          <a:xfrm>
            <a:off x="1397550" y="3438649"/>
            <a:ext cx="15610290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Layer Breakdown: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1: 50 units,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=True, Dropout 0.2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2: 60 units,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=True, Dropout 0.3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3: 80 units,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=True, Dropout 0.4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4: 120 units,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=False, Dropout 0.5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Dense Layer: Output layer with 1 unit for regression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Model Compilation: Optimizer: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AdamLoss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function: Mean Squared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32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0BAD7881-4DBD-B6F9-0374-0923AD90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F1B2A1A9-BCE9-A5C1-ECF1-A1DE0B1DEC7A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6EFF2C3E-1157-051F-02E5-330DF27C87A0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14D881D3-CD2F-0632-E78C-78575C6442BE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B8BC2001-EEED-284B-F71C-F3BB613DA46A}"/>
              </a:ext>
            </a:extLst>
          </p:cNvPr>
          <p:cNvSpPr txBox="1"/>
          <p:nvPr/>
        </p:nvSpPr>
        <p:spPr>
          <a:xfrm>
            <a:off x="4468389" y="1348617"/>
            <a:ext cx="1185365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LSTM Model 2</a:t>
            </a:r>
            <a:endParaRPr dirty="0"/>
          </a:p>
        </p:txBody>
      </p:sp>
      <p:sp>
        <p:nvSpPr>
          <p:cNvPr id="2" name="Google Shape;178;p18">
            <a:extLst>
              <a:ext uri="{FF2B5EF4-FFF2-40B4-BE49-F238E27FC236}">
                <a16:creationId xmlns:a16="http://schemas.microsoft.com/office/drawing/2014/main" id="{6AC4B13F-0E48-2764-A1FD-81479C7CC0BE}"/>
              </a:ext>
            </a:extLst>
          </p:cNvPr>
          <p:cNvSpPr txBox="1"/>
          <p:nvPr/>
        </p:nvSpPr>
        <p:spPr>
          <a:xfrm>
            <a:off x="1397550" y="3438649"/>
            <a:ext cx="15610290" cy="380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Inpu</a:t>
            </a:r>
            <a:r>
              <a:rPr lang="en-US" sz="3200" dirty="0">
                <a:solidFill>
                  <a:srgbClr val="71CBEF"/>
                </a:solidFill>
              </a:rPr>
              <a:t>t: 8 shortlisted features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71CBE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</a:rPr>
              <a:t>Model Overview:</a:t>
            </a:r>
            <a:r>
              <a:rPr lang="en-US" sz="3200" dirty="0">
                <a:solidFill>
                  <a:srgbClr val="71CBEF"/>
                </a:solidFill>
              </a:rPr>
              <a:t> Sequential Model: A stacked LSTM architecture for time series </a:t>
            </a:r>
            <a:r>
              <a:rPr lang="en-US" sz="3200" dirty="0" err="1">
                <a:solidFill>
                  <a:srgbClr val="71CBEF"/>
                </a:solidFill>
              </a:rPr>
              <a:t>prediction.Layers</a:t>
            </a:r>
            <a:r>
              <a:rPr lang="en-US" sz="3200" dirty="0">
                <a:solidFill>
                  <a:srgbClr val="71CBEF"/>
                </a:solidFill>
              </a:rPr>
              <a:t>: The model consists of four LSTM layers with increasing units and dropout layers to prevent overfitting.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71CBE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71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68A46E14-EC09-BE31-1277-086D7A4C3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5AFFA65C-5A87-BC79-4FD4-A9FDD966824D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FA43F540-F5C6-D9A5-76D1-EF8DCFD6916F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E7C07BBE-FF8B-7B73-2738-4768A10BA3E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FF78FD67-4045-507A-A9B9-0CFE1FC15379}"/>
              </a:ext>
            </a:extLst>
          </p:cNvPr>
          <p:cNvSpPr txBox="1"/>
          <p:nvPr/>
        </p:nvSpPr>
        <p:spPr>
          <a:xfrm>
            <a:off x="4468389" y="1348617"/>
            <a:ext cx="1185365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LSTM Model 1</a:t>
            </a:r>
            <a:endParaRPr dirty="0"/>
          </a:p>
        </p:txBody>
      </p:sp>
      <p:sp>
        <p:nvSpPr>
          <p:cNvPr id="2" name="Google Shape;178;p18">
            <a:extLst>
              <a:ext uri="{FF2B5EF4-FFF2-40B4-BE49-F238E27FC236}">
                <a16:creationId xmlns:a16="http://schemas.microsoft.com/office/drawing/2014/main" id="{704E8B76-6C6B-C5C2-1E6F-0DE02276C440}"/>
              </a:ext>
            </a:extLst>
          </p:cNvPr>
          <p:cNvSpPr txBox="1"/>
          <p:nvPr/>
        </p:nvSpPr>
        <p:spPr>
          <a:xfrm>
            <a:off x="1397550" y="3438649"/>
            <a:ext cx="15610290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Layer Breakdown: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1: 50 units,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=True, Dropout 0.2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2: 60 units,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=True, Dropout 0.3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3: 80 units,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=True, Dropout 0.4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4: 120 units,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=False, Dropout 0.5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Dense Layer: Output layer with 1 unit for regression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Model Compilation: Optimizer: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AdamLoss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function: Mean Squared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329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91AE75C1-2BC2-35B5-E6E8-62FD07217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D01E09C7-09B4-CCF0-56F1-2B8E60374C88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4FAD738D-9739-2695-EF29-7BF0FAB12676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C7C94DC8-8C27-34D8-19AB-383DDB3287B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95997F96-7852-CBBA-F85E-4263FC828B1D}"/>
              </a:ext>
            </a:extLst>
          </p:cNvPr>
          <p:cNvSpPr txBox="1"/>
          <p:nvPr/>
        </p:nvSpPr>
        <p:spPr>
          <a:xfrm>
            <a:off x="4468389" y="1348617"/>
            <a:ext cx="1185365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LSTM Model 3</a:t>
            </a:r>
            <a:endParaRPr dirty="0"/>
          </a:p>
        </p:txBody>
      </p:sp>
      <p:sp>
        <p:nvSpPr>
          <p:cNvPr id="2" name="Google Shape;178;p18">
            <a:extLst>
              <a:ext uri="{FF2B5EF4-FFF2-40B4-BE49-F238E27FC236}">
                <a16:creationId xmlns:a16="http://schemas.microsoft.com/office/drawing/2014/main" id="{B6DB82E4-0A7B-DF4E-D869-931C6BF600FD}"/>
              </a:ext>
            </a:extLst>
          </p:cNvPr>
          <p:cNvSpPr txBox="1"/>
          <p:nvPr/>
        </p:nvSpPr>
        <p:spPr>
          <a:xfrm>
            <a:off x="1397550" y="3438649"/>
            <a:ext cx="15610290" cy="3804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Inpu</a:t>
            </a:r>
            <a:r>
              <a:rPr lang="en-US" sz="3200" dirty="0">
                <a:solidFill>
                  <a:srgbClr val="71CBEF"/>
                </a:solidFill>
              </a:rPr>
              <a:t>t: 8 shortlisted features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71CBE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</a:rPr>
              <a:t>Model Overview:</a:t>
            </a:r>
            <a:r>
              <a:rPr lang="en-US" sz="3200" dirty="0">
                <a:solidFill>
                  <a:srgbClr val="71CBEF"/>
                </a:solidFill>
              </a:rPr>
              <a:t> Sequential Model: A stacked LSTM architecture for time series </a:t>
            </a:r>
            <a:r>
              <a:rPr lang="en-US" sz="3200" dirty="0" err="1">
                <a:solidFill>
                  <a:srgbClr val="71CBEF"/>
                </a:solidFill>
              </a:rPr>
              <a:t>prediction.Layers</a:t>
            </a:r>
            <a:r>
              <a:rPr lang="en-US" sz="3200" dirty="0">
                <a:solidFill>
                  <a:srgbClr val="71CBEF"/>
                </a:solidFill>
              </a:rPr>
              <a:t>: The model consists of four LSTM layers with increasing units and dropout layers to prevent overfitting.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rgbClr val="71CBE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453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5804A9AD-54AD-504F-4939-F9B666D3A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8C074871-BCBA-8CE5-4550-B762EE4A93B3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4046346A-55A8-810D-B689-7BEA982AE011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919E3A2B-A0AF-3D13-2E4F-85EAD3F0DB8A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5CE2D8CF-9B74-94C0-99E8-C7FA19CED5F2}"/>
              </a:ext>
            </a:extLst>
          </p:cNvPr>
          <p:cNvSpPr txBox="1"/>
          <p:nvPr/>
        </p:nvSpPr>
        <p:spPr>
          <a:xfrm>
            <a:off x="4468389" y="1348617"/>
            <a:ext cx="1185365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LSTM Model 3</a:t>
            </a:r>
            <a:endParaRPr dirty="0"/>
          </a:p>
        </p:txBody>
      </p:sp>
      <p:sp>
        <p:nvSpPr>
          <p:cNvPr id="2" name="Google Shape;178;p18">
            <a:extLst>
              <a:ext uri="{FF2B5EF4-FFF2-40B4-BE49-F238E27FC236}">
                <a16:creationId xmlns:a16="http://schemas.microsoft.com/office/drawing/2014/main" id="{599A3F1E-BC83-B91B-8ADC-66DABB721675}"/>
              </a:ext>
            </a:extLst>
          </p:cNvPr>
          <p:cNvSpPr txBox="1"/>
          <p:nvPr/>
        </p:nvSpPr>
        <p:spPr>
          <a:xfrm>
            <a:off x="1397550" y="3438649"/>
            <a:ext cx="15610290" cy="5318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Layer Breakdown: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1: 50 units, Tanh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=True, Dropout 0.2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2: 60 units, Tanh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=True, Dropout 0.3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3: 80 units, Tanh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=True, Dropout 0.4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LSTM Layer 4: 120 units, Tanh activation,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return_sequences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=False, Dropout 0.5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Dense Layer: Output layer with 1 unit for regression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Model Compilation: Optimizer: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AdamLoss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function: Mean Squared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79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466FA647-ED68-ACD7-11FF-30B7182A2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>
            <a:extLst>
              <a:ext uri="{FF2B5EF4-FFF2-40B4-BE49-F238E27FC236}">
                <a16:creationId xmlns:a16="http://schemas.microsoft.com/office/drawing/2014/main" id="{61BD7744-6540-9FC8-58D8-CF8F4CBFEFAA}"/>
              </a:ext>
            </a:extLst>
          </p:cNvPr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>
              <a:extLst>
                <a:ext uri="{FF2B5EF4-FFF2-40B4-BE49-F238E27FC236}">
                  <a16:creationId xmlns:a16="http://schemas.microsoft.com/office/drawing/2014/main" id="{46147E95-8378-B8F6-3F68-F6F3F7061AF1}"/>
                </a:ext>
              </a:extLst>
            </p:cNvPr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>
              <a:extLst>
                <a:ext uri="{FF2B5EF4-FFF2-40B4-BE49-F238E27FC236}">
                  <a16:creationId xmlns:a16="http://schemas.microsoft.com/office/drawing/2014/main" id="{E292A934-BB4D-6E4F-9A2B-724D31450B5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>
            <a:extLst>
              <a:ext uri="{FF2B5EF4-FFF2-40B4-BE49-F238E27FC236}">
                <a16:creationId xmlns:a16="http://schemas.microsoft.com/office/drawing/2014/main" id="{2D13789D-9997-9F27-3783-B2DE319C5091}"/>
              </a:ext>
            </a:extLst>
          </p:cNvPr>
          <p:cNvSpPr txBox="1"/>
          <p:nvPr/>
        </p:nvSpPr>
        <p:spPr>
          <a:xfrm>
            <a:off x="2586595" y="1819513"/>
            <a:ext cx="884118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71CBEF"/>
                </a:solidFill>
                <a:latin typeface="Archivo Black"/>
                <a:sym typeface="Archivo Black"/>
              </a:rPr>
              <a:t> Evaluation</a:t>
            </a:r>
            <a:endParaRPr dirty="0"/>
          </a:p>
        </p:txBody>
      </p:sp>
      <p:sp>
        <p:nvSpPr>
          <p:cNvPr id="104" name="Google Shape;104;p13">
            <a:extLst>
              <a:ext uri="{FF2B5EF4-FFF2-40B4-BE49-F238E27FC236}">
                <a16:creationId xmlns:a16="http://schemas.microsoft.com/office/drawing/2014/main" id="{33B572D2-2007-E571-57A1-61DF9B8EA72D}"/>
              </a:ext>
            </a:extLst>
          </p:cNvPr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</p:sp>
      <p:sp>
        <p:nvSpPr>
          <p:cNvPr id="105" name="Google Shape;105;p13">
            <a:extLst>
              <a:ext uri="{FF2B5EF4-FFF2-40B4-BE49-F238E27FC236}">
                <a16:creationId xmlns:a16="http://schemas.microsoft.com/office/drawing/2014/main" id="{F1D1AB07-FC17-B44C-4B98-3AC1E7D3DC68}"/>
              </a:ext>
            </a:extLst>
          </p:cNvPr>
          <p:cNvSpPr txBox="1"/>
          <p:nvPr/>
        </p:nvSpPr>
        <p:spPr>
          <a:xfrm>
            <a:off x="1613453" y="5218283"/>
            <a:ext cx="53208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Evaluating All three models</a:t>
            </a:r>
          </a:p>
        </p:txBody>
      </p:sp>
      <p:grpSp>
        <p:nvGrpSpPr>
          <p:cNvPr id="106" name="Google Shape;106;p13">
            <a:extLst>
              <a:ext uri="{FF2B5EF4-FFF2-40B4-BE49-F238E27FC236}">
                <a16:creationId xmlns:a16="http://schemas.microsoft.com/office/drawing/2014/main" id="{5F2A1010-D893-E06B-5122-120B74BB81C4}"/>
              </a:ext>
            </a:extLst>
          </p:cNvPr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>
              <a:extLst>
                <a:ext uri="{FF2B5EF4-FFF2-40B4-BE49-F238E27FC236}">
                  <a16:creationId xmlns:a16="http://schemas.microsoft.com/office/drawing/2014/main" id="{E80FC34A-6344-FD5A-3C45-EB882A02B36B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108" name="Google Shape;108;p13">
              <a:extLst>
                <a:ext uri="{FF2B5EF4-FFF2-40B4-BE49-F238E27FC236}">
                  <a16:creationId xmlns:a16="http://schemas.microsoft.com/office/drawing/2014/main" id="{0E3AD627-7E9C-C1BF-E591-4F16DAED7F1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>
            <a:extLst>
              <a:ext uri="{FF2B5EF4-FFF2-40B4-BE49-F238E27FC236}">
                <a16:creationId xmlns:a16="http://schemas.microsoft.com/office/drawing/2014/main" id="{5C906E9A-8DA2-5895-67B2-B939F60AA34A}"/>
              </a:ext>
            </a:extLst>
          </p:cNvPr>
          <p:cNvSpPr txBox="1"/>
          <p:nvPr/>
        </p:nvSpPr>
        <p:spPr>
          <a:xfrm>
            <a:off x="1604058" y="2134590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sym typeface="Archivo Black"/>
              </a:rPr>
              <a:t>5</a:t>
            </a:r>
            <a:endParaRPr dirty="0"/>
          </a:p>
        </p:txBody>
      </p:sp>
      <p:pic>
        <p:nvPicPr>
          <p:cNvPr id="110" name="Google Shape;110;p13">
            <a:extLst>
              <a:ext uri="{FF2B5EF4-FFF2-40B4-BE49-F238E27FC236}">
                <a16:creationId xmlns:a16="http://schemas.microsoft.com/office/drawing/2014/main" id="{653A909B-8A81-9533-C2BE-E91D54080C3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280" y="-1239600"/>
            <a:ext cx="12518370" cy="127662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746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23038B6C-9675-3234-7F51-97689A41D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8FF39FE0-629E-F96E-E62D-1F669D2B0682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1B722131-D1A7-CBA9-8417-74EB026B1366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28DB3909-50E1-1AE7-39BD-1C0EBAB4309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" name="Google Shape;143;p16">
            <a:extLst>
              <a:ext uri="{FF2B5EF4-FFF2-40B4-BE49-F238E27FC236}">
                <a16:creationId xmlns:a16="http://schemas.microsoft.com/office/drawing/2014/main" id="{F6105F51-B453-DECF-0FEC-3BB55CC5F7D7}"/>
              </a:ext>
            </a:extLst>
          </p:cNvPr>
          <p:cNvSpPr txBox="1"/>
          <p:nvPr/>
        </p:nvSpPr>
        <p:spPr>
          <a:xfrm>
            <a:off x="4468389" y="1348617"/>
            <a:ext cx="1185365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Metrics</a:t>
            </a:r>
            <a:endParaRPr dirty="0"/>
          </a:p>
        </p:txBody>
      </p:sp>
      <p:sp>
        <p:nvSpPr>
          <p:cNvPr id="2" name="Google Shape;178;p18">
            <a:extLst>
              <a:ext uri="{FF2B5EF4-FFF2-40B4-BE49-F238E27FC236}">
                <a16:creationId xmlns:a16="http://schemas.microsoft.com/office/drawing/2014/main" id="{70A9380A-77C0-B71F-C7FA-703A7E8CE466}"/>
              </a:ext>
            </a:extLst>
          </p:cNvPr>
          <p:cNvSpPr txBox="1"/>
          <p:nvPr/>
        </p:nvSpPr>
        <p:spPr>
          <a:xfrm>
            <a:off x="1397550" y="3438649"/>
            <a:ext cx="15610290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Evaluation Metric: 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‘Mean Squared Metrics’ are used to build the model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71CBE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Plots between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acutal</a:t>
            </a: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 v/s predicted values are also used as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385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9D2B8F25-7750-9B5C-AFDB-28D4F272B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>
            <a:extLst>
              <a:ext uri="{FF2B5EF4-FFF2-40B4-BE49-F238E27FC236}">
                <a16:creationId xmlns:a16="http://schemas.microsoft.com/office/drawing/2014/main" id="{D158B365-055D-9D9F-ED7D-C3F96D4F1937}"/>
              </a:ext>
            </a:extLst>
          </p:cNvPr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>
              <a:extLst>
                <a:ext uri="{FF2B5EF4-FFF2-40B4-BE49-F238E27FC236}">
                  <a16:creationId xmlns:a16="http://schemas.microsoft.com/office/drawing/2014/main" id="{BBB62416-FBC6-5844-4882-5CCB64980F13}"/>
                </a:ext>
              </a:extLst>
            </p:cNvPr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>
              <a:extLst>
                <a:ext uri="{FF2B5EF4-FFF2-40B4-BE49-F238E27FC236}">
                  <a16:creationId xmlns:a16="http://schemas.microsoft.com/office/drawing/2014/main" id="{A23DF620-1601-F700-6881-6EDC8E9CFDC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>
            <a:extLst>
              <a:ext uri="{FF2B5EF4-FFF2-40B4-BE49-F238E27FC236}">
                <a16:creationId xmlns:a16="http://schemas.microsoft.com/office/drawing/2014/main" id="{133E999D-5674-ECDF-064F-58D42D3B03B8}"/>
              </a:ext>
            </a:extLst>
          </p:cNvPr>
          <p:cNvSpPr txBox="1"/>
          <p:nvPr/>
        </p:nvSpPr>
        <p:spPr>
          <a:xfrm>
            <a:off x="2586595" y="1819513"/>
            <a:ext cx="884118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71CBEF"/>
                </a:solidFill>
                <a:latin typeface="Archivo Black"/>
                <a:sym typeface="Archivo Black"/>
              </a:rPr>
              <a:t>Results</a:t>
            </a:r>
            <a:endParaRPr dirty="0"/>
          </a:p>
        </p:txBody>
      </p:sp>
      <p:sp>
        <p:nvSpPr>
          <p:cNvPr id="104" name="Google Shape;104;p13">
            <a:extLst>
              <a:ext uri="{FF2B5EF4-FFF2-40B4-BE49-F238E27FC236}">
                <a16:creationId xmlns:a16="http://schemas.microsoft.com/office/drawing/2014/main" id="{1BFF9D43-77F0-E639-3574-EB1B15472ADB}"/>
              </a:ext>
            </a:extLst>
          </p:cNvPr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</p:sp>
      <p:sp>
        <p:nvSpPr>
          <p:cNvPr id="105" name="Google Shape;105;p13">
            <a:extLst>
              <a:ext uri="{FF2B5EF4-FFF2-40B4-BE49-F238E27FC236}">
                <a16:creationId xmlns:a16="http://schemas.microsoft.com/office/drawing/2014/main" id="{1B472C6F-76BB-92CC-B533-E5819C9B08EC}"/>
              </a:ext>
            </a:extLst>
          </p:cNvPr>
          <p:cNvSpPr txBox="1"/>
          <p:nvPr/>
        </p:nvSpPr>
        <p:spPr>
          <a:xfrm>
            <a:off x="1613452" y="5218283"/>
            <a:ext cx="596082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 of the all three models</a:t>
            </a:r>
          </a:p>
        </p:txBody>
      </p:sp>
      <p:grpSp>
        <p:nvGrpSpPr>
          <p:cNvPr id="106" name="Google Shape;106;p13">
            <a:extLst>
              <a:ext uri="{FF2B5EF4-FFF2-40B4-BE49-F238E27FC236}">
                <a16:creationId xmlns:a16="http://schemas.microsoft.com/office/drawing/2014/main" id="{626620A1-593A-4CCA-008D-01FEB4170CC2}"/>
              </a:ext>
            </a:extLst>
          </p:cNvPr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>
              <a:extLst>
                <a:ext uri="{FF2B5EF4-FFF2-40B4-BE49-F238E27FC236}">
                  <a16:creationId xmlns:a16="http://schemas.microsoft.com/office/drawing/2014/main" id="{F06CBE4A-1FA9-93A3-B109-590D5F6871FF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108" name="Google Shape;108;p13">
              <a:extLst>
                <a:ext uri="{FF2B5EF4-FFF2-40B4-BE49-F238E27FC236}">
                  <a16:creationId xmlns:a16="http://schemas.microsoft.com/office/drawing/2014/main" id="{65F87949-C883-F5D2-FD83-441CF5688BC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>
            <a:extLst>
              <a:ext uri="{FF2B5EF4-FFF2-40B4-BE49-F238E27FC236}">
                <a16:creationId xmlns:a16="http://schemas.microsoft.com/office/drawing/2014/main" id="{D2BE4B07-6FB7-2AB8-68F2-0CC68775C622}"/>
              </a:ext>
            </a:extLst>
          </p:cNvPr>
          <p:cNvSpPr txBox="1"/>
          <p:nvPr/>
        </p:nvSpPr>
        <p:spPr>
          <a:xfrm>
            <a:off x="1604058" y="2134590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sym typeface="Archivo Black"/>
              </a:rPr>
              <a:t>6</a:t>
            </a:r>
            <a:endParaRPr dirty="0"/>
          </a:p>
        </p:txBody>
      </p:sp>
      <p:pic>
        <p:nvPicPr>
          <p:cNvPr id="110" name="Google Shape;110;p13">
            <a:extLst>
              <a:ext uri="{FF2B5EF4-FFF2-40B4-BE49-F238E27FC236}">
                <a16:creationId xmlns:a16="http://schemas.microsoft.com/office/drawing/2014/main" id="{DCF28A73-D844-E833-725B-015D997D979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280" y="-1239600"/>
            <a:ext cx="12518370" cy="127662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715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D1EE4E17-2DC6-C6BF-94B3-CF8E1629C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D1A66206-102C-90E0-6731-D6EB24633732}"/>
              </a:ext>
            </a:extLst>
          </p:cNvPr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ADEF4839-BD62-91A3-B7CA-7F1ED12FC98B}"/>
              </a:ext>
            </a:extLst>
          </p:cNvPr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2933257F-BB97-9B82-0777-19369095BCA2}"/>
                </a:ext>
              </a:extLst>
            </p:cNvPr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726536AD-63B8-9F2E-1228-C0161A8590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43;p16">
            <a:extLst>
              <a:ext uri="{FF2B5EF4-FFF2-40B4-BE49-F238E27FC236}">
                <a16:creationId xmlns:a16="http://schemas.microsoft.com/office/drawing/2014/main" id="{E9DA1F0D-061C-AEF3-D2D2-32D305A09056}"/>
              </a:ext>
            </a:extLst>
          </p:cNvPr>
          <p:cNvSpPr txBox="1"/>
          <p:nvPr/>
        </p:nvSpPr>
        <p:spPr>
          <a:xfrm>
            <a:off x="4398826" y="236979"/>
            <a:ext cx="122722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LSTM Model 1</a:t>
            </a:r>
            <a:endParaRPr sz="7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66209F-06EB-EBF9-9B2F-4CA5BC66F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782" y="1766620"/>
            <a:ext cx="10514858" cy="79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72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2ED9925C-EE34-C8BD-A8F8-0006B3E82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46CA87C5-CA7A-9694-B3F1-6C7A5B1D53CA}"/>
              </a:ext>
            </a:extLst>
          </p:cNvPr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C4F68A7B-0552-1DB0-CA60-472B5CE02491}"/>
              </a:ext>
            </a:extLst>
          </p:cNvPr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D59C6BDE-1AC0-0001-9D0B-8A34CF25CDE0}"/>
                </a:ext>
              </a:extLst>
            </p:cNvPr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D72407D5-ABF5-E8D8-62B8-DD11EFB6AD16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43;p16">
            <a:extLst>
              <a:ext uri="{FF2B5EF4-FFF2-40B4-BE49-F238E27FC236}">
                <a16:creationId xmlns:a16="http://schemas.microsoft.com/office/drawing/2014/main" id="{C834C2D0-39EB-E79E-EA9A-4ADAE82D3D5C}"/>
              </a:ext>
            </a:extLst>
          </p:cNvPr>
          <p:cNvSpPr txBox="1"/>
          <p:nvPr/>
        </p:nvSpPr>
        <p:spPr>
          <a:xfrm>
            <a:off x="3101807" y="276145"/>
            <a:ext cx="122722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LSTM Model 2: </a:t>
            </a:r>
            <a:r>
              <a:rPr lang="en-US" sz="70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mse</a:t>
            </a:r>
            <a:r>
              <a:rPr lang="en-US" sz="7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=76</a:t>
            </a:r>
            <a:endParaRPr sz="7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85DCC-9E8B-6186-B90B-245E342362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8254"/>
          <a:stretch/>
        </p:blipFill>
        <p:spPr>
          <a:xfrm>
            <a:off x="3266928" y="1844951"/>
            <a:ext cx="10514863" cy="79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0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/>
          <p:cNvSpPr txBox="1"/>
          <p:nvPr/>
        </p:nvSpPr>
        <p:spPr>
          <a:xfrm>
            <a:off x="1613453" y="3799124"/>
            <a:ext cx="8418039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71CBEF"/>
                </a:solidFill>
                <a:latin typeface="Archivo Black"/>
                <a:sym typeface="Archivo Black"/>
              </a:rPr>
              <a:t>Introduction</a:t>
            </a:r>
            <a:endParaRPr dirty="0"/>
          </a:p>
        </p:txBody>
      </p:sp>
      <p:sp>
        <p:nvSpPr>
          <p:cNvPr id="104" name="Google Shape;104;p13"/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</p:sp>
      <p:sp>
        <p:nvSpPr>
          <p:cNvPr id="105" name="Google Shape;105;p13"/>
          <p:cNvSpPr txBox="1"/>
          <p:nvPr/>
        </p:nvSpPr>
        <p:spPr>
          <a:xfrm>
            <a:off x="1613453" y="5218283"/>
            <a:ext cx="53208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</a:rPr>
              <a:t>Importance of Machine Learning in Stock Price Prediction</a:t>
            </a:r>
            <a:endParaRPr lang="en-US" sz="3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13"/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/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108" name="Google Shape;108;p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/>
          <p:cNvSpPr txBox="1"/>
          <p:nvPr/>
        </p:nvSpPr>
        <p:spPr>
          <a:xfrm>
            <a:off x="1604058" y="2134590"/>
            <a:ext cx="14455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F1A38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3150" y="-1239600"/>
            <a:ext cx="12766500" cy="1276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8B2F39D2-E017-AFD7-425F-179224D6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BFA1D3C6-5283-EC14-176C-974A77B87C37}"/>
              </a:ext>
            </a:extLst>
          </p:cNvPr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54750079-4923-3E50-EB36-9751FC21C444}"/>
              </a:ext>
            </a:extLst>
          </p:cNvPr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7603871D-C2AF-69AC-DA86-EFB17C4E015E}"/>
                </a:ext>
              </a:extLst>
            </p:cNvPr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273FBD34-8368-88A8-3B8D-D481651CF18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43;p16">
            <a:extLst>
              <a:ext uri="{FF2B5EF4-FFF2-40B4-BE49-F238E27FC236}">
                <a16:creationId xmlns:a16="http://schemas.microsoft.com/office/drawing/2014/main" id="{79698C39-3104-012A-3F94-4C21033A52FE}"/>
              </a:ext>
            </a:extLst>
          </p:cNvPr>
          <p:cNvSpPr txBox="1"/>
          <p:nvPr/>
        </p:nvSpPr>
        <p:spPr>
          <a:xfrm>
            <a:off x="3282632" y="236979"/>
            <a:ext cx="122722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LSTM Model 3: </a:t>
            </a:r>
            <a:r>
              <a:rPr lang="en-US" sz="7000" u="none" dirty="0" err="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mse</a:t>
            </a:r>
            <a:r>
              <a:rPr lang="en-US" sz="7000" u="non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=15</a:t>
            </a:r>
            <a:endParaRPr sz="7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1A8FF-631C-168A-0455-CA772A0A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208"/>
          <a:stretch/>
        </p:blipFill>
        <p:spPr>
          <a:xfrm>
            <a:off x="3282632" y="2122031"/>
            <a:ext cx="10499158" cy="79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1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2DC3C618-E672-9979-71FB-CA39393E7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>
            <a:extLst>
              <a:ext uri="{FF2B5EF4-FFF2-40B4-BE49-F238E27FC236}">
                <a16:creationId xmlns:a16="http://schemas.microsoft.com/office/drawing/2014/main" id="{A2EAD58B-1938-4651-1218-9AE118DE11C1}"/>
              </a:ext>
            </a:extLst>
          </p:cNvPr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>
              <a:extLst>
                <a:ext uri="{FF2B5EF4-FFF2-40B4-BE49-F238E27FC236}">
                  <a16:creationId xmlns:a16="http://schemas.microsoft.com/office/drawing/2014/main" id="{10192E4C-F987-B2FB-34BD-B1CC39A5588E}"/>
                </a:ext>
              </a:extLst>
            </p:cNvPr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>
              <a:extLst>
                <a:ext uri="{FF2B5EF4-FFF2-40B4-BE49-F238E27FC236}">
                  <a16:creationId xmlns:a16="http://schemas.microsoft.com/office/drawing/2014/main" id="{B83CB35C-9898-19DA-BABD-2F878D31FA9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>
            <a:extLst>
              <a:ext uri="{FF2B5EF4-FFF2-40B4-BE49-F238E27FC236}">
                <a16:creationId xmlns:a16="http://schemas.microsoft.com/office/drawing/2014/main" id="{DE221ACA-A867-5C86-1EFB-F2835B66A1F5}"/>
              </a:ext>
            </a:extLst>
          </p:cNvPr>
          <p:cNvSpPr txBox="1"/>
          <p:nvPr/>
        </p:nvSpPr>
        <p:spPr>
          <a:xfrm>
            <a:off x="2586595" y="1819513"/>
            <a:ext cx="884118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71CBEF"/>
                </a:solidFill>
                <a:latin typeface="Archivo Black"/>
                <a:sym typeface="Archivo Black"/>
              </a:rPr>
              <a:t>Hypothesis</a:t>
            </a:r>
            <a:endParaRPr dirty="0"/>
          </a:p>
        </p:txBody>
      </p:sp>
      <p:sp>
        <p:nvSpPr>
          <p:cNvPr id="104" name="Google Shape;104;p13">
            <a:extLst>
              <a:ext uri="{FF2B5EF4-FFF2-40B4-BE49-F238E27FC236}">
                <a16:creationId xmlns:a16="http://schemas.microsoft.com/office/drawing/2014/main" id="{7F353770-2241-F615-F3C7-AAE0109B8151}"/>
              </a:ext>
            </a:extLst>
          </p:cNvPr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</p:sp>
      <p:sp>
        <p:nvSpPr>
          <p:cNvPr id="105" name="Google Shape;105;p13">
            <a:extLst>
              <a:ext uri="{FF2B5EF4-FFF2-40B4-BE49-F238E27FC236}">
                <a16:creationId xmlns:a16="http://schemas.microsoft.com/office/drawing/2014/main" id="{F17BD6C1-5C6C-D016-92E7-68B0AC324DCF}"/>
              </a:ext>
            </a:extLst>
          </p:cNvPr>
          <p:cNvSpPr txBox="1"/>
          <p:nvPr/>
        </p:nvSpPr>
        <p:spPr>
          <a:xfrm>
            <a:off x="1613452" y="5218283"/>
            <a:ext cx="596082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 of the all three models</a:t>
            </a:r>
          </a:p>
        </p:txBody>
      </p:sp>
      <p:grpSp>
        <p:nvGrpSpPr>
          <p:cNvPr id="106" name="Google Shape;106;p13">
            <a:extLst>
              <a:ext uri="{FF2B5EF4-FFF2-40B4-BE49-F238E27FC236}">
                <a16:creationId xmlns:a16="http://schemas.microsoft.com/office/drawing/2014/main" id="{EFCBA62F-CAB7-D107-2354-958D23AB7FE1}"/>
              </a:ext>
            </a:extLst>
          </p:cNvPr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>
              <a:extLst>
                <a:ext uri="{FF2B5EF4-FFF2-40B4-BE49-F238E27FC236}">
                  <a16:creationId xmlns:a16="http://schemas.microsoft.com/office/drawing/2014/main" id="{E7A3C5EA-6263-DFAE-DF15-20AE2481F95A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108" name="Google Shape;108;p13">
              <a:extLst>
                <a:ext uri="{FF2B5EF4-FFF2-40B4-BE49-F238E27FC236}">
                  <a16:creationId xmlns:a16="http://schemas.microsoft.com/office/drawing/2014/main" id="{86EC740A-F84E-ABB4-7691-39E77257BFE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>
            <a:extLst>
              <a:ext uri="{FF2B5EF4-FFF2-40B4-BE49-F238E27FC236}">
                <a16:creationId xmlns:a16="http://schemas.microsoft.com/office/drawing/2014/main" id="{951CED8E-97F7-2CFD-88F9-B36C989F94B4}"/>
              </a:ext>
            </a:extLst>
          </p:cNvPr>
          <p:cNvSpPr txBox="1"/>
          <p:nvPr/>
        </p:nvSpPr>
        <p:spPr>
          <a:xfrm>
            <a:off x="1604058" y="2134590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sym typeface="Archivo Black"/>
              </a:rPr>
              <a:t>7</a:t>
            </a:r>
            <a:endParaRPr dirty="0"/>
          </a:p>
        </p:txBody>
      </p:sp>
      <p:pic>
        <p:nvPicPr>
          <p:cNvPr id="110" name="Google Shape;110;p13">
            <a:extLst>
              <a:ext uri="{FF2B5EF4-FFF2-40B4-BE49-F238E27FC236}">
                <a16:creationId xmlns:a16="http://schemas.microsoft.com/office/drawing/2014/main" id="{827D7C51-084F-D5CB-63B1-3C4B89DA0AE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280" y="-1239600"/>
            <a:ext cx="12518370" cy="127662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9503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AB480B98-FB69-57C3-A12E-39A804B45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565FE246-BA90-DCC2-163D-05357A3BF8D2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DAF48C27-E5CD-F544-9814-96E4C5620369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6ED9768A-E385-6A88-9523-98FE7C890229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78;p18">
            <a:extLst>
              <a:ext uri="{FF2B5EF4-FFF2-40B4-BE49-F238E27FC236}">
                <a16:creationId xmlns:a16="http://schemas.microsoft.com/office/drawing/2014/main" id="{F795C358-E7CD-254D-25E5-B864BBC55B53}"/>
              </a:ext>
            </a:extLst>
          </p:cNvPr>
          <p:cNvSpPr txBox="1"/>
          <p:nvPr/>
        </p:nvSpPr>
        <p:spPr>
          <a:xfrm>
            <a:off x="1397550" y="3438649"/>
            <a:ext cx="15610290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Using last 100 day’s closing price as a input is features is slow but accurate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71CBE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</a:rPr>
              <a:t>Using self built features are faster and more accurate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71CBE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</a:rPr>
              <a:t>Using tanh as activation function boosted the performance </a:t>
            </a:r>
            <a:r>
              <a:rPr lang="en-US" sz="3200" b="1" dirty="0" err="1">
                <a:solidFill>
                  <a:srgbClr val="71CBEF"/>
                </a:solidFill>
              </a:rPr>
              <a:t>mse</a:t>
            </a:r>
            <a:r>
              <a:rPr lang="en-US" sz="3200" b="1" dirty="0">
                <a:solidFill>
                  <a:srgbClr val="71CBEF"/>
                </a:solidFill>
              </a:rPr>
              <a:t> 76 to 15.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41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>
          <a:extLst>
            <a:ext uri="{FF2B5EF4-FFF2-40B4-BE49-F238E27FC236}">
              <a16:creationId xmlns:a16="http://schemas.microsoft.com/office/drawing/2014/main" id="{7FA18B78-F9F5-50BE-B24D-59B47B147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>
            <a:extLst>
              <a:ext uri="{FF2B5EF4-FFF2-40B4-BE49-F238E27FC236}">
                <a16:creationId xmlns:a16="http://schemas.microsoft.com/office/drawing/2014/main" id="{F35F6688-C10D-B582-A214-EAC7F40B6E61}"/>
              </a:ext>
            </a:extLst>
          </p:cNvPr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>
              <a:extLst>
                <a:ext uri="{FF2B5EF4-FFF2-40B4-BE49-F238E27FC236}">
                  <a16:creationId xmlns:a16="http://schemas.microsoft.com/office/drawing/2014/main" id="{1C503B70-53DA-11AB-18F8-AF4F61EAE1D7}"/>
                </a:ext>
              </a:extLst>
            </p:cNvPr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>
              <a:extLst>
                <a:ext uri="{FF2B5EF4-FFF2-40B4-BE49-F238E27FC236}">
                  <a16:creationId xmlns:a16="http://schemas.microsoft.com/office/drawing/2014/main" id="{787334D6-A6D1-15D1-184B-C049DE8940F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>
            <a:extLst>
              <a:ext uri="{FF2B5EF4-FFF2-40B4-BE49-F238E27FC236}">
                <a16:creationId xmlns:a16="http://schemas.microsoft.com/office/drawing/2014/main" id="{8B6D7C98-C4E7-9CE1-87F1-BC8DFEE6FCEF}"/>
              </a:ext>
            </a:extLst>
          </p:cNvPr>
          <p:cNvSpPr txBox="1"/>
          <p:nvPr/>
        </p:nvSpPr>
        <p:spPr>
          <a:xfrm>
            <a:off x="2973937" y="1938457"/>
            <a:ext cx="884118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71CBEF"/>
                </a:solidFill>
                <a:latin typeface="Archivo Black"/>
                <a:sym typeface="Archivo Black"/>
              </a:rPr>
              <a:t>Conclusion</a:t>
            </a:r>
            <a:endParaRPr dirty="0"/>
          </a:p>
        </p:txBody>
      </p:sp>
      <p:sp>
        <p:nvSpPr>
          <p:cNvPr id="104" name="Google Shape;104;p13">
            <a:extLst>
              <a:ext uri="{FF2B5EF4-FFF2-40B4-BE49-F238E27FC236}">
                <a16:creationId xmlns:a16="http://schemas.microsoft.com/office/drawing/2014/main" id="{706EA2CC-51CF-514A-61F5-68EF2BEEA0B3}"/>
              </a:ext>
            </a:extLst>
          </p:cNvPr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</p:sp>
      <p:grpSp>
        <p:nvGrpSpPr>
          <p:cNvPr id="106" name="Google Shape;106;p13">
            <a:extLst>
              <a:ext uri="{FF2B5EF4-FFF2-40B4-BE49-F238E27FC236}">
                <a16:creationId xmlns:a16="http://schemas.microsoft.com/office/drawing/2014/main" id="{3B9A8D7F-CE70-9FF8-0DFE-D0EB98C4FF0F}"/>
              </a:ext>
            </a:extLst>
          </p:cNvPr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>
              <a:extLst>
                <a:ext uri="{FF2B5EF4-FFF2-40B4-BE49-F238E27FC236}">
                  <a16:creationId xmlns:a16="http://schemas.microsoft.com/office/drawing/2014/main" id="{959DFDCF-3E6A-03FB-7B7E-0823750012A1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108" name="Google Shape;108;p13">
              <a:extLst>
                <a:ext uri="{FF2B5EF4-FFF2-40B4-BE49-F238E27FC236}">
                  <a16:creationId xmlns:a16="http://schemas.microsoft.com/office/drawing/2014/main" id="{0A64D14B-85AA-569E-DD3C-35EEDBB9E5AB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>
            <a:extLst>
              <a:ext uri="{FF2B5EF4-FFF2-40B4-BE49-F238E27FC236}">
                <a16:creationId xmlns:a16="http://schemas.microsoft.com/office/drawing/2014/main" id="{FFED702F-43BE-C425-B62B-14B32AA88C3C}"/>
              </a:ext>
            </a:extLst>
          </p:cNvPr>
          <p:cNvSpPr txBox="1"/>
          <p:nvPr/>
        </p:nvSpPr>
        <p:spPr>
          <a:xfrm>
            <a:off x="1604058" y="2134590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sym typeface="Archivo Black"/>
              </a:rPr>
              <a:t>8</a:t>
            </a:r>
            <a:endParaRPr dirty="0"/>
          </a:p>
        </p:txBody>
      </p:sp>
      <p:pic>
        <p:nvPicPr>
          <p:cNvPr id="110" name="Google Shape;110;p13">
            <a:extLst>
              <a:ext uri="{FF2B5EF4-FFF2-40B4-BE49-F238E27FC236}">
                <a16:creationId xmlns:a16="http://schemas.microsoft.com/office/drawing/2014/main" id="{BB2C58A0-D06F-FBD7-2A1C-1C72B92CE4C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280" y="-1239600"/>
            <a:ext cx="12518370" cy="127662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4332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>
          <a:extLst>
            <a:ext uri="{FF2B5EF4-FFF2-40B4-BE49-F238E27FC236}">
              <a16:creationId xmlns:a16="http://schemas.microsoft.com/office/drawing/2014/main" id="{BD3455AD-1CFB-EC85-F1D2-145B17F1E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6">
            <a:extLst>
              <a:ext uri="{FF2B5EF4-FFF2-40B4-BE49-F238E27FC236}">
                <a16:creationId xmlns:a16="http://schemas.microsoft.com/office/drawing/2014/main" id="{B3F8D93C-C851-7489-AA32-49FC3A9F8AE0}"/>
              </a:ext>
            </a:extLst>
          </p:cNvPr>
          <p:cNvGrpSpPr/>
          <p:nvPr/>
        </p:nvGrpSpPr>
        <p:grpSpPr>
          <a:xfrm>
            <a:off x="777407" y="847874"/>
            <a:ext cx="16722656" cy="8410426"/>
            <a:chOff x="0" y="-47625"/>
            <a:chExt cx="4404321" cy="2215092"/>
          </a:xfrm>
        </p:grpSpPr>
        <p:sp>
          <p:nvSpPr>
            <p:cNvPr id="140" name="Google Shape;140;p16">
              <a:extLst>
                <a:ext uri="{FF2B5EF4-FFF2-40B4-BE49-F238E27FC236}">
                  <a16:creationId xmlns:a16="http://schemas.microsoft.com/office/drawing/2014/main" id="{48FA247A-AF53-3DBD-56BE-8BD7DDCE42AF}"/>
                </a:ext>
              </a:extLst>
            </p:cNvPr>
            <p:cNvSpPr/>
            <p:nvPr/>
          </p:nvSpPr>
          <p:spPr>
            <a:xfrm>
              <a:off x="0" y="0"/>
              <a:ext cx="4404321" cy="2167467"/>
            </a:xfrm>
            <a:custGeom>
              <a:avLst/>
              <a:gdLst/>
              <a:ahLst/>
              <a:cxnLst/>
              <a:rect l="l" t="t" r="r" b="b"/>
              <a:pathLst>
                <a:path w="4404321" h="2167467" extrusionOk="0">
                  <a:moveTo>
                    <a:pt x="0" y="0"/>
                  </a:moveTo>
                  <a:lnTo>
                    <a:pt x="4404321" y="0"/>
                  </a:lnTo>
                  <a:lnTo>
                    <a:pt x="4404321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1" name="Google Shape;141;p16">
              <a:extLst>
                <a:ext uri="{FF2B5EF4-FFF2-40B4-BE49-F238E27FC236}">
                  <a16:creationId xmlns:a16="http://schemas.microsoft.com/office/drawing/2014/main" id="{296B75BD-A8E1-E6A2-4163-65B661252C6D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78;p18">
            <a:extLst>
              <a:ext uri="{FF2B5EF4-FFF2-40B4-BE49-F238E27FC236}">
                <a16:creationId xmlns:a16="http://schemas.microsoft.com/office/drawing/2014/main" id="{1DD91522-7FBA-F0B0-78FC-7DC8DCC12F71}"/>
              </a:ext>
            </a:extLst>
          </p:cNvPr>
          <p:cNvSpPr txBox="1"/>
          <p:nvPr/>
        </p:nvSpPr>
        <p:spPr>
          <a:xfrm>
            <a:off x="1214670" y="1762249"/>
            <a:ext cx="15610290" cy="6500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Effective Time Series Prediction: LSTM models, due to their ability to process sequential data, proved highly effective for stock price prediction based on historical trends.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71CBE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</a:rPr>
              <a:t>Performance Comparison: Among the models, the LSTM with Tanh activation achieved the lowest mean squared error (MSE = 15), demonstrating superior performance.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200" b="1" dirty="0">
              <a:solidFill>
                <a:srgbClr val="71CBE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71CBEF"/>
                </a:solidFill>
              </a:rPr>
              <a:t>Investment Applications: The models, particularly the optimized LSTM, show strong potential for aiding investors in making informed decisions by predicting stock market trends with high accuracy.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5424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29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16" name="Google Shape;416;p29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417" name="Google Shape;417;p29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418" name="Google Shape;418;p29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419" name="Google Shape;419;p29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420" name="Google Shape;420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9"/>
          <p:cNvGrpSpPr/>
          <p:nvPr/>
        </p:nvGrpSpPr>
        <p:grpSpPr>
          <a:xfrm>
            <a:off x="1293927" y="1289399"/>
            <a:ext cx="15657332" cy="7789390"/>
            <a:chOff x="0" y="-47625"/>
            <a:chExt cx="4123742" cy="2051527"/>
          </a:xfrm>
        </p:grpSpPr>
        <p:sp>
          <p:nvSpPr>
            <p:cNvPr id="422" name="Google Shape;422;p29"/>
            <p:cNvSpPr/>
            <p:nvPr/>
          </p:nvSpPr>
          <p:spPr>
            <a:xfrm>
              <a:off x="0" y="0"/>
              <a:ext cx="4123742" cy="2003902"/>
            </a:xfrm>
            <a:custGeom>
              <a:avLst/>
              <a:gdLst/>
              <a:ahLst/>
              <a:cxnLst/>
              <a:rect l="l" t="t" r="r" b="b"/>
              <a:pathLst>
                <a:path w="4123742" h="2003902" extrusionOk="0">
                  <a:moveTo>
                    <a:pt x="0" y="0"/>
                  </a:moveTo>
                  <a:lnTo>
                    <a:pt x="4123742" y="0"/>
                  </a:lnTo>
                  <a:lnTo>
                    <a:pt x="4123742" y="2003902"/>
                  </a:lnTo>
                  <a:lnTo>
                    <a:pt x="0" y="20039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423" name="Google Shape;423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29"/>
          <p:cNvSpPr txBox="1"/>
          <p:nvPr/>
        </p:nvSpPr>
        <p:spPr>
          <a:xfrm>
            <a:off x="3729073" y="3765012"/>
            <a:ext cx="10829854" cy="13766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/>
          </a:p>
        </p:txBody>
      </p:sp>
      <p:sp>
        <p:nvSpPr>
          <p:cNvPr id="426" name="Google Shape;426;p29"/>
          <p:cNvSpPr/>
          <p:nvPr/>
        </p:nvSpPr>
        <p:spPr>
          <a:xfrm>
            <a:off x="4358480" y="3019785"/>
            <a:ext cx="1475595" cy="782066"/>
          </a:xfrm>
          <a:custGeom>
            <a:avLst/>
            <a:gdLst/>
            <a:ahLst/>
            <a:cxnLst/>
            <a:rect l="l" t="t" r="r" b="b"/>
            <a:pathLst>
              <a:path w="1475595" h="782066" extrusionOk="0">
                <a:moveTo>
                  <a:pt x="0" y="0"/>
                </a:moveTo>
                <a:lnTo>
                  <a:pt x="1475595" y="0"/>
                </a:lnTo>
                <a:lnTo>
                  <a:pt x="1475595" y="782066"/>
                </a:lnTo>
                <a:lnTo>
                  <a:pt x="0" y="782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7" name="Google Shape;427;p29"/>
          <p:cNvSpPr/>
          <p:nvPr/>
        </p:nvSpPr>
        <p:spPr>
          <a:xfrm>
            <a:off x="11894409" y="5886882"/>
            <a:ext cx="2389457" cy="1266412"/>
          </a:xfrm>
          <a:custGeom>
            <a:avLst/>
            <a:gdLst/>
            <a:ahLst/>
            <a:cxnLst/>
            <a:rect l="l" t="t" r="r" b="b"/>
            <a:pathLst>
              <a:path w="2389457" h="1266412" extrusionOk="0">
                <a:moveTo>
                  <a:pt x="0" y="0"/>
                </a:moveTo>
                <a:lnTo>
                  <a:pt x="2389456" y="0"/>
                </a:lnTo>
                <a:lnTo>
                  <a:pt x="2389456" y="1266412"/>
                </a:lnTo>
                <a:lnTo>
                  <a:pt x="0" y="1266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/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/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/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61" name="Google Shape;61;p11"/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2" name="Google Shape;62;p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1"/>
          <p:cNvSpPr txBox="1"/>
          <p:nvPr/>
        </p:nvSpPr>
        <p:spPr>
          <a:xfrm>
            <a:off x="7265960" y="4832265"/>
            <a:ext cx="4035502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0213" marR="0" lvl="1" indent="-2051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Algorithms such as LSTM handle sequential data, making them ideal for stock price prediction based on historical trends and market conditions</a:t>
            </a:r>
            <a:endParaRPr lang="en-US" sz="2500" dirty="0"/>
          </a:p>
        </p:txBody>
      </p:sp>
      <p:sp>
        <p:nvSpPr>
          <p:cNvPr id="65" name="Google Shape;65;p11"/>
          <p:cNvSpPr txBox="1"/>
          <p:nvPr/>
        </p:nvSpPr>
        <p:spPr>
          <a:xfrm>
            <a:off x="1192802" y="4749815"/>
            <a:ext cx="4767884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0213" marR="0" lvl="1" indent="-2051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has transformed stock price prediction by offering sophisticated tools that can analyze vast, complex data to predict future trends with greater accuracy.</a:t>
            </a:r>
            <a:endParaRPr sz="2500" dirty="0"/>
          </a:p>
        </p:txBody>
      </p:sp>
      <p:sp>
        <p:nvSpPr>
          <p:cNvPr id="66" name="Google Shape;66;p11"/>
          <p:cNvSpPr txBox="1"/>
          <p:nvPr/>
        </p:nvSpPr>
        <p:spPr>
          <a:xfrm>
            <a:off x="1558562" y="3273000"/>
            <a:ext cx="5141301" cy="14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Revolutionizing Stock Forecasting</a:t>
            </a:r>
            <a:endParaRPr lang="en-US" dirty="0"/>
          </a:p>
        </p:txBody>
      </p:sp>
      <p:sp>
        <p:nvSpPr>
          <p:cNvPr id="67" name="Google Shape;67;p11"/>
          <p:cNvSpPr txBox="1"/>
          <p:nvPr/>
        </p:nvSpPr>
        <p:spPr>
          <a:xfrm>
            <a:off x="7294794" y="3334005"/>
            <a:ext cx="514130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Time Series Efficiency</a:t>
            </a:r>
            <a:endParaRPr dirty="0"/>
          </a:p>
        </p:txBody>
      </p:sp>
      <p:sp>
        <p:nvSpPr>
          <p:cNvPr id="68" name="Google Shape;68;p11"/>
          <p:cNvSpPr txBox="1"/>
          <p:nvPr/>
        </p:nvSpPr>
        <p:spPr>
          <a:xfrm>
            <a:off x="12791397" y="4931385"/>
            <a:ext cx="3918991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0213" marR="0" lvl="1" indent="-2051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captures short-term and long-term market behaviors, enabling more precise forecasts of price movements and trend</a:t>
            </a:r>
            <a:endParaRPr lang="en-US" sz="2500" dirty="0"/>
          </a:p>
        </p:txBody>
      </p:sp>
      <p:sp>
        <p:nvSpPr>
          <p:cNvPr id="69" name="Google Shape;69;p11"/>
          <p:cNvSpPr txBox="1"/>
          <p:nvPr/>
        </p:nvSpPr>
        <p:spPr>
          <a:xfrm>
            <a:off x="12791397" y="3273000"/>
            <a:ext cx="514130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Predictive Power</a:t>
            </a:r>
            <a:endParaRPr lang="en-US" dirty="0"/>
          </a:p>
        </p:txBody>
      </p:sp>
      <p:cxnSp>
        <p:nvCxnSpPr>
          <p:cNvPr id="70" name="Google Shape;70;p11"/>
          <p:cNvCxnSpPr/>
          <p:nvPr/>
        </p:nvCxnSpPr>
        <p:spPr>
          <a:xfrm>
            <a:off x="6661764" y="3322365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/>
          <p:cNvCxnSpPr/>
          <p:nvPr/>
        </p:nvCxnSpPr>
        <p:spPr>
          <a:xfrm>
            <a:off x="12316516" y="3322365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56">
          <a:extLst>
            <a:ext uri="{FF2B5EF4-FFF2-40B4-BE49-F238E27FC236}">
              <a16:creationId xmlns:a16="http://schemas.microsoft.com/office/drawing/2014/main" id="{CCD5112C-42AF-FFBB-F219-43703EEE5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1">
            <a:extLst>
              <a:ext uri="{FF2B5EF4-FFF2-40B4-BE49-F238E27FC236}">
                <a16:creationId xmlns:a16="http://schemas.microsoft.com/office/drawing/2014/main" id="{BA6E61E2-C59C-96C8-5855-B4CBC455045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8" name="Google Shape;58;p11">
              <a:extLst>
                <a:ext uri="{FF2B5EF4-FFF2-40B4-BE49-F238E27FC236}">
                  <a16:creationId xmlns:a16="http://schemas.microsoft.com/office/drawing/2014/main" id="{462B2903-698A-465E-7356-753FF1C9228A}"/>
                </a:ext>
              </a:extLst>
            </p:cNvPr>
            <p:cNvSpPr/>
            <p:nvPr/>
          </p:nvSpPr>
          <p:spPr>
            <a:xfrm rot="5400000">
              <a:off x="8503696" y="-8503696"/>
              <a:ext cx="7376608" cy="24384000"/>
            </a:xfrm>
            <a:custGeom>
              <a:avLst/>
              <a:gdLst/>
              <a:ahLst/>
              <a:cxnLst/>
              <a:rect l="l" t="t" r="r" b="b"/>
              <a:pathLst>
                <a:path w="7376608" h="24384000" extrusionOk="0">
                  <a:moveTo>
                    <a:pt x="0" y="0"/>
                  </a:moveTo>
                  <a:lnTo>
                    <a:pt x="7376608" y="0"/>
                  </a:lnTo>
                  <a:lnTo>
                    <a:pt x="7376608" y="24384000"/>
                  </a:lnTo>
                  <a:lnTo>
                    <a:pt x="0" y="24384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5548" r="-205007"/>
              </a:stretch>
            </a:blipFill>
            <a:ln>
              <a:noFill/>
            </a:ln>
          </p:spPr>
        </p:sp>
        <p:sp>
          <p:nvSpPr>
            <p:cNvPr id="59" name="Google Shape;59;p11">
              <a:extLst>
                <a:ext uri="{FF2B5EF4-FFF2-40B4-BE49-F238E27FC236}">
                  <a16:creationId xmlns:a16="http://schemas.microsoft.com/office/drawing/2014/main" id="{99BC6F62-45DE-B809-FBF5-B39374BB42BE}"/>
                </a:ext>
              </a:extLst>
            </p:cNvPr>
            <p:cNvSpPr/>
            <p:nvPr/>
          </p:nvSpPr>
          <p:spPr>
            <a:xfrm rot="5400000" flipH="1">
              <a:off x="9022304" y="-1645696"/>
              <a:ext cx="6339392" cy="24384000"/>
            </a:xfrm>
            <a:custGeom>
              <a:avLst/>
              <a:gdLst/>
              <a:ahLst/>
              <a:cxnLst/>
              <a:rect l="l" t="t" r="r" b="b"/>
              <a:pathLst>
                <a:path w="6339392" h="24384000" extrusionOk="0">
                  <a:moveTo>
                    <a:pt x="0" y="24384000"/>
                  </a:moveTo>
                  <a:lnTo>
                    <a:pt x="6339392" y="24384000"/>
                  </a:lnTo>
                  <a:lnTo>
                    <a:pt x="6339392" y="0"/>
                  </a:lnTo>
                  <a:lnTo>
                    <a:pt x="0" y="0"/>
                  </a:lnTo>
                  <a:lnTo>
                    <a:pt x="0" y="2438400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l="-29726" r="-254888"/>
              </a:stretch>
            </a:blipFill>
            <a:ln>
              <a:noFill/>
            </a:ln>
          </p:spPr>
        </p:sp>
      </p:grpSp>
      <p:grpSp>
        <p:nvGrpSpPr>
          <p:cNvPr id="60" name="Google Shape;60;p11">
            <a:extLst>
              <a:ext uri="{FF2B5EF4-FFF2-40B4-BE49-F238E27FC236}">
                <a16:creationId xmlns:a16="http://schemas.microsoft.com/office/drawing/2014/main" id="{7BCB94A2-00A9-50C7-5141-5B551E03A369}"/>
              </a:ext>
            </a:extLst>
          </p:cNvPr>
          <p:cNvGrpSpPr/>
          <p:nvPr/>
        </p:nvGrpSpPr>
        <p:grpSpPr>
          <a:xfrm>
            <a:off x="770278" y="798032"/>
            <a:ext cx="16771083" cy="8774008"/>
            <a:chOff x="0" y="-47625"/>
            <a:chExt cx="4417075" cy="2310850"/>
          </a:xfrm>
        </p:grpSpPr>
        <p:sp>
          <p:nvSpPr>
            <p:cNvPr id="61" name="Google Shape;61;p11">
              <a:extLst>
                <a:ext uri="{FF2B5EF4-FFF2-40B4-BE49-F238E27FC236}">
                  <a16:creationId xmlns:a16="http://schemas.microsoft.com/office/drawing/2014/main" id="{734443B0-3053-1FDB-AD7B-6F851A720CE6}"/>
                </a:ext>
              </a:extLst>
            </p:cNvPr>
            <p:cNvSpPr/>
            <p:nvPr/>
          </p:nvSpPr>
          <p:spPr>
            <a:xfrm>
              <a:off x="0" y="0"/>
              <a:ext cx="4417075" cy="2263225"/>
            </a:xfrm>
            <a:custGeom>
              <a:avLst/>
              <a:gdLst/>
              <a:ahLst/>
              <a:cxnLst/>
              <a:rect l="l" t="t" r="r" b="b"/>
              <a:pathLst>
                <a:path w="4417075" h="2263225" extrusionOk="0">
                  <a:moveTo>
                    <a:pt x="0" y="0"/>
                  </a:moveTo>
                  <a:lnTo>
                    <a:pt x="4417075" y="0"/>
                  </a:lnTo>
                  <a:lnTo>
                    <a:pt x="4417075" y="2263225"/>
                  </a:lnTo>
                  <a:lnTo>
                    <a:pt x="0" y="2263225"/>
                  </a:lnTo>
                  <a:close/>
                </a:path>
              </a:pathLst>
            </a:custGeom>
            <a:solidFill>
              <a:srgbClr val="0F1A38"/>
            </a:solidFill>
            <a:ln>
              <a:noFill/>
            </a:ln>
          </p:spPr>
        </p:sp>
        <p:sp>
          <p:nvSpPr>
            <p:cNvPr id="62" name="Google Shape;62;p11">
              <a:extLst>
                <a:ext uri="{FF2B5EF4-FFF2-40B4-BE49-F238E27FC236}">
                  <a16:creationId xmlns:a16="http://schemas.microsoft.com/office/drawing/2014/main" id="{027D2485-F3EC-90C5-5F3E-3556D35CF053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11">
            <a:extLst>
              <a:ext uri="{FF2B5EF4-FFF2-40B4-BE49-F238E27FC236}">
                <a16:creationId xmlns:a16="http://schemas.microsoft.com/office/drawing/2014/main" id="{584D3C97-3950-8414-44B4-08F0733B401F}"/>
              </a:ext>
            </a:extLst>
          </p:cNvPr>
          <p:cNvSpPr txBox="1"/>
          <p:nvPr/>
        </p:nvSpPr>
        <p:spPr>
          <a:xfrm>
            <a:off x="7265960" y="4832265"/>
            <a:ext cx="4035502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0213" marR="0" lvl="1" indent="-2051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ML models can process large, nonlinear data sets, making them suitable for complex and volatile stock market environments</a:t>
            </a:r>
            <a:endParaRPr lang="en-US" sz="2500" dirty="0"/>
          </a:p>
        </p:txBody>
      </p:sp>
      <p:sp>
        <p:nvSpPr>
          <p:cNvPr id="65" name="Google Shape;65;p11">
            <a:extLst>
              <a:ext uri="{FF2B5EF4-FFF2-40B4-BE49-F238E27FC236}">
                <a16:creationId xmlns:a16="http://schemas.microsoft.com/office/drawing/2014/main" id="{53003B43-7FC8-B774-09C7-39A39CAD4305}"/>
              </a:ext>
            </a:extLst>
          </p:cNvPr>
          <p:cNvSpPr txBox="1"/>
          <p:nvPr/>
        </p:nvSpPr>
        <p:spPr>
          <a:xfrm>
            <a:off x="1192802" y="4749815"/>
            <a:ext cx="3924028" cy="323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0213" marR="0" lvl="1" indent="-2051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 models, like LSTM, demonstrate over 93% accuracy, outperforming traditional methods in stock price forecasting</a:t>
            </a:r>
            <a:endParaRPr lang="en-US" sz="2500" dirty="0"/>
          </a:p>
        </p:txBody>
      </p:sp>
      <p:sp>
        <p:nvSpPr>
          <p:cNvPr id="66" name="Google Shape;66;p11">
            <a:extLst>
              <a:ext uri="{FF2B5EF4-FFF2-40B4-BE49-F238E27FC236}">
                <a16:creationId xmlns:a16="http://schemas.microsoft.com/office/drawing/2014/main" id="{7285D8DF-E60B-274C-273F-6EDB5D3369E1}"/>
              </a:ext>
            </a:extLst>
          </p:cNvPr>
          <p:cNvSpPr txBox="1"/>
          <p:nvPr/>
        </p:nvSpPr>
        <p:spPr>
          <a:xfrm>
            <a:off x="1558562" y="3273000"/>
            <a:ext cx="514130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Enhanced Accuracy</a:t>
            </a:r>
            <a:endParaRPr lang="en-US" dirty="0"/>
          </a:p>
        </p:txBody>
      </p:sp>
      <p:sp>
        <p:nvSpPr>
          <p:cNvPr id="67" name="Google Shape;67;p11">
            <a:extLst>
              <a:ext uri="{FF2B5EF4-FFF2-40B4-BE49-F238E27FC236}">
                <a16:creationId xmlns:a16="http://schemas.microsoft.com/office/drawing/2014/main" id="{818E5294-BC96-A5FC-0121-7F4D0D864BEC}"/>
              </a:ext>
            </a:extLst>
          </p:cNvPr>
          <p:cNvSpPr txBox="1"/>
          <p:nvPr/>
        </p:nvSpPr>
        <p:spPr>
          <a:xfrm>
            <a:off x="7294794" y="3334005"/>
            <a:ext cx="5141301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Adaptability</a:t>
            </a:r>
            <a:endParaRPr lang="en-US" dirty="0"/>
          </a:p>
        </p:txBody>
      </p:sp>
      <p:sp>
        <p:nvSpPr>
          <p:cNvPr id="68" name="Google Shape;68;p11">
            <a:extLst>
              <a:ext uri="{FF2B5EF4-FFF2-40B4-BE49-F238E27FC236}">
                <a16:creationId xmlns:a16="http://schemas.microsoft.com/office/drawing/2014/main" id="{A395AE37-C679-69F4-685B-15F21D5277B7}"/>
              </a:ext>
            </a:extLst>
          </p:cNvPr>
          <p:cNvSpPr txBox="1"/>
          <p:nvPr/>
        </p:nvSpPr>
        <p:spPr>
          <a:xfrm>
            <a:off x="12791397" y="4931385"/>
            <a:ext cx="3918991" cy="3770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10213" marR="0" lvl="1" indent="-20510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lang="en-US" sz="25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high prediction accuracy, machine learning helps investors optimize portfolios and make informed investment choices in volatile markets</a:t>
            </a:r>
            <a:endParaRPr lang="en-US" sz="2500" dirty="0"/>
          </a:p>
        </p:txBody>
      </p:sp>
      <p:sp>
        <p:nvSpPr>
          <p:cNvPr id="69" name="Google Shape;69;p11">
            <a:extLst>
              <a:ext uri="{FF2B5EF4-FFF2-40B4-BE49-F238E27FC236}">
                <a16:creationId xmlns:a16="http://schemas.microsoft.com/office/drawing/2014/main" id="{0F6EE29B-B821-17C3-FF6E-C781F63AC587}"/>
              </a:ext>
            </a:extLst>
          </p:cNvPr>
          <p:cNvSpPr txBox="1"/>
          <p:nvPr/>
        </p:nvSpPr>
        <p:spPr>
          <a:xfrm>
            <a:off x="12791397" y="3273000"/>
            <a:ext cx="5141301" cy="1400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71CBEF"/>
                </a:solidFill>
                <a:latin typeface="Noto Sans"/>
                <a:ea typeface="Noto Sans"/>
                <a:cs typeface="Noto Sans"/>
                <a:sym typeface="Noto Sans"/>
              </a:rPr>
              <a:t>Improved Investment Decisions</a:t>
            </a:r>
            <a:endParaRPr lang="en-US" dirty="0"/>
          </a:p>
        </p:txBody>
      </p:sp>
      <p:cxnSp>
        <p:nvCxnSpPr>
          <p:cNvPr id="70" name="Google Shape;70;p11">
            <a:extLst>
              <a:ext uri="{FF2B5EF4-FFF2-40B4-BE49-F238E27FC236}">
                <a16:creationId xmlns:a16="http://schemas.microsoft.com/office/drawing/2014/main" id="{E9839DCA-9E0A-E502-48DF-2ACF45B7899E}"/>
              </a:ext>
            </a:extLst>
          </p:cNvPr>
          <p:cNvCxnSpPr/>
          <p:nvPr/>
        </p:nvCxnSpPr>
        <p:spPr>
          <a:xfrm>
            <a:off x="6661764" y="3322365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11">
            <a:extLst>
              <a:ext uri="{FF2B5EF4-FFF2-40B4-BE49-F238E27FC236}">
                <a16:creationId xmlns:a16="http://schemas.microsoft.com/office/drawing/2014/main" id="{FA6066FE-E978-AC00-49B5-9B6AE7C9FECE}"/>
              </a:ext>
            </a:extLst>
          </p:cNvPr>
          <p:cNvCxnSpPr/>
          <p:nvPr/>
        </p:nvCxnSpPr>
        <p:spPr>
          <a:xfrm>
            <a:off x="12316516" y="3322365"/>
            <a:ext cx="19050" cy="5495514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0292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99">
          <a:extLst>
            <a:ext uri="{FF2B5EF4-FFF2-40B4-BE49-F238E27FC236}">
              <a16:creationId xmlns:a16="http://schemas.microsoft.com/office/drawing/2014/main" id="{DAC89E5D-330F-B4EC-3256-637EFE9F2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3">
            <a:extLst>
              <a:ext uri="{FF2B5EF4-FFF2-40B4-BE49-F238E27FC236}">
                <a16:creationId xmlns:a16="http://schemas.microsoft.com/office/drawing/2014/main" id="{6983B3BE-78F5-FDF8-5CEB-DEEE4D5E80C0}"/>
              </a:ext>
            </a:extLst>
          </p:cNvPr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01" name="Google Shape;101;p13">
              <a:extLst>
                <a:ext uri="{FF2B5EF4-FFF2-40B4-BE49-F238E27FC236}">
                  <a16:creationId xmlns:a16="http://schemas.microsoft.com/office/drawing/2014/main" id="{41384AAE-D6A2-B635-54CE-53892C15E15D}"/>
                </a:ext>
              </a:extLst>
            </p:cNvPr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2" name="Google Shape;102;p13">
              <a:extLst>
                <a:ext uri="{FF2B5EF4-FFF2-40B4-BE49-F238E27FC236}">
                  <a16:creationId xmlns:a16="http://schemas.microsoft.com/office/drawing/2014/main" id="{EFDFD0DF-8CF9-BF9C-89C3-7A2D0371B468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3">
            <a:extLst>
              <a:ext uri="{FF2B5EF4-FFF2-40B4-BE49-F238E27FC236}">
                <a16:creationId xmlns:a16="http://schemas.microsoft.com/office/drawing/2014/main" id="{3E1E7013-B933-68C5-BC0F-F316A94D6C15}"/>
              </a:ext>
            </a:extLst>
          </p:cNvPr>
          <p:cNvSpPr txBox="1"/>
          <p:nvPr/>
        </p:nvSpPr>
        <p:spPr>
          <a:xfrm>
            <a:off x="1613453" y="3799124"/>
            <a:ext cx="8841187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71CBEF"/>
                </a:solidFill>
                <a:latin typeface="Archivo Black"/>
                <a:sym typeface="Archivo Black"/>
              </a:rPr>
              <a:t>Data and EDA</a:t>
            </a:r>
            <a:endParaRPr dirty="0"/>
          </a:p>
        </p:txBody>
      </p:sp>
      <p:sp>
        <p:nvSpPr>
          <p:cNvPr id="104" name="Google Shape;104;p13">
            <a:extLst>
              <a:ext uri="{FF2B5EF4-FFF2-40B4-BE49-F238E27FC236}">
                <a16:creationId xmlns:a16="http://schemas.microsoft.com/office/drawing/2014/main" id="{D3818BA3-39AC-6ADA-8165-803413A30A12}"/>
              </a:ext>
            </a:extLst>
          </p:cNvPr>
          <p:cNvSpPr/>
          <p:nvPr/>
        </p:nvSpPr>
        <p:spPr>
          <a:xfrm>
            <a:off x="5130990" y="5798284"/>
            <a:ext cx="4722948" cy="4344779"/>
          </a:xfrm>
          <a:custGeom>
            <a:avLst/>
            <a:gdLst/>
            <a:ahLst/>
            <a:cxnLst/>
            <a:rect l="l" t="t" r="r" b="b"/>
            <a:pathLst>
              <a:path w="4722948" h="4344779" extrusionOk="0">
                <a:moveTo>
                  <a:pt x="0" y="0"/>
                </a:moveTo>
                <a:lnTo>
                  <a:pt x="4722948" y="0"/>
                </a:lnTo>
                <a:lnTo>
                  <a:pt x="4722948" y="4344779"/>
                </a:lnTo>
                <a:lnTo>
                  <a:pt x="0" y="434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8701"/>
            </a:stretch>
          </a:blipFill>
          <a:ln>
            <a:noFill/>
          </a:ln>
        </p:spPr>
      </p:sp>
      <p:sp>
        <p:nvSpPr>
          <p:cNvPr id="105" name="Google Shape;105;p13">
            <a:extLst>
              <a:ext uri="{FF2B5EF4-FFF2-40B4-BE49-F238E27FC236}">
                <a16:creationId xmlns:a16="http://schemas.microsoft.com/office/drawing/2014/main" id="{3A5AB768-FE73-CB0E-7950-1E6A3BD23212}"/>
              </a:ext>
            </a:extLst>
          </p:cNvPr>
          <p:cNvSpPr txBox="1"/>
          <p:nvPr/>
        </p:nvSpPr>
        <p:spPr>
          <a:xfrm>
            <a:off x="1613453" y="5218283"/>
            <a:ext cx="53208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Exploratory Data </a:t>
            </a:r>
            <a:r>
              <a:rPr lang="en-US" sz="3200" b="0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Analyisi</a:t>
            </a:r>
            <a:r>
              <a:rPr lang="en-US" sz="3200" dirty="0" err="1">
                <a:solidFill>
                  <a:srgbClr val="FFFFFF"/>
                </a:solidFill>
              </a:rPr>
              <a:t>s</a:t>
            </a:r>
            <a:r>
              <a:rPr lang="en-US" sz="3200" dirty="0">
                <a:solidFill>
                  <a:srgbClr val="FFFFFF"/>
                </a:solidFill>
              </a:rPr>
              <a:t> on  given Dataset</a:t>
            </a:r>
            <a:endParaRPr lang="en-US" sz="3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13">
            <a:extLst>
              <a:ext uri="{FF2B5EF4-FFF2-40B4-BE49-F238E27FC236}">
                <a16:creationId xmlns:a16="http://schemas.microsoft.com/office/drawing/2014/main" id="{F1AD2B91-168A-5B91-E86D-15B259C8138E}"/>
              </a:ext>
            </a:extLst>
          </p:cNvPr>
          <p:cNvGrpSpPr/>
          <p:nvPr/>
        </p:nvGrpSpPr>
        <p:grpSpPr>
          <a:xfrm>
            <a:off x="1462245" y="-180826"/>
            <a:ext cx="3086101" cy="3692058"/>
            <a:chOff x="0" y="-47625"/>
            <a:chExt cx="812800" cy="972394"/>
          </a:xfrm>
        </p:grpSpPr>
        <p:sp>
          <p:nvSpPr>
            <p:cNvPr id="107" name="Google Shape;107;p13">
              <a:extLst>
                <a:ext uri="{FF2B5EF4-FFF2-40B4-BE49-F238E27FC236}">
                  <a16:creationId xmlns:a16="http://schemas.microsoft.com/office/drawing/2014/main" id="{2DB35989-E4FB-C917-9E15-C4D11BA6FF7E}"/>
                </a:ext>
              </a:extLst>
            </p:cNvPr>
            <p:cNvSpPr/>
            <p:nvPr/>
          </p:nvSpPr>
          <p:spPr>
            <a:xfrm>
              <a:off x="0" y="0"/>
              <a:ext cx="296125" cy="924769"/>
            </a:xfrm>
            <a:custGeom>
              <a:avLst/>
              <a:gdLst/>
              <a:ahLst/>
              <a:cxnLst/>
              <a:rect l="l" t="t" r="r" b="b"/>
              <a:pathLst>
                <a:path w="296125" h="924769" extrusionOk="0">
                  <a:moveTo>
                    <a:pt x="0" y="0"/>
                  </a:moveTo>
                  <a:lnTo>
                    <a:pt x="296125" y="0"/>
                  </a:lnTo>
                  <a:lnTo>
                    <a:pt x="296125" y="924769"/>
                  </a:lnTo>
                  <a:lnTo>
                    <a:pt x="0" y="924769"/>
                  </a:lnTo>
                  <a:close/>
                </a:path>
              </a:pathLst>
            </a:custGeom>
            <a:solidFill>
              <a:srgbClr val="2D5B8F"/>
            </a:solidFill>
            <a:ln>
              <a:noFill/>
            </a:ln>
          </p:spPr>
        </p:sp>
        <p:sp>
          <p:nvSpPr>
            <p:cNvPr id="108" name="Google Shape;108;p13">
              <a:extLst>
                <a:ext uri="{FF2B5EF4-FFF2-40B4-BE49-F238E27FC236}">
                  <a16:creationId xmlns:a16="http://schemas.microsoft.com/office/drawing/2014/main" id="{B89BBD2B-9DF1-122F-E6B7-A47CDE22857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>
            <a:extLst>
              <a:ext uri="{FF2B5EF4-FFF2-40B4-BE49-F238E27FC236}">
                <a16:creationId xmlns:a16="http://schemas.microsoft.com/office/drawing/2014/main" id="{578997BC-DF07-F86E-0ECA-73A7B24DB480}"/>
              </a:ext>
            </a:extLst>
          </p:cNvPr>
          <p:cNvSpPr txBox="1"/>
          <p:nvPr/>
        </p:nvSpPr>
        <p:spPr>
          <a:xfrm>
            <a:off x="1604058" y="2134590"/>
            <a:ext cx="1445554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dirty="0">
                <a:solidFill>
                  <a:srgbClr val="0F1A38"/>
                </a:solidFill>
                <a:latin typeface="Archivo Black"/>
                <a:sym typeface="Archivo Black"/>
              </a:rPr>
              <a:t>2</a:t>
            </a:r>
            <a:endParaRPr dirty="0"/>
          </a:p>
        </p:txBody>
      </p:sp>
      <p:pic>
        <p:nvPicPr>
          <p:cNvPr id="110" name="Google Shape;110;p13">
            <a:extLst>
              <a:ext uri="{FF2B5EF4-FFF2-40B4-BE49-F238E27FC236}">
                <a16:creationId xmlns:a16="http://schemas.microsoft.com/office/drawing/2014/main" id="{2F1D69A9-09F5-505C-06E9-9A1E220FB04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1280" y="-1239600"/>
            <a:ext cx="12518370" cy="127662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4070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8"/>
          <p:cNvGrpSpPr/>
          <p:nvPr/>
        </p:nvGrpSpPr>
        <p:grpSpPr>
          <a:xfrm>
            <a:off x="777407" y="847874"/>
            <a:ext cx="16173852" cy="8410426"/>
            <a:chOff x="0" y="-47625"/>
            <a:chExt cx="4259780" cy="2215092"/>
          </a:xfrm>
        </p:grpSpPr>
        <p:sp>
          <p:nvSpPr>
            <p:cNvPr id="175" name="Google Shape;175;p18"/>
            <p:cNvSpPr/>
            <p:nvPr/>
          </p:nvSpPr>
          <p:spPr>
            <a:xfrm>
              <a:off x="0" y="0"/>
              <a:ext cx="4259780" cy="2167467"/>
            </a:xfrm>
            <a:custGeom>
              <a:avLst/>
              <a:gdLst/>
              <a:ahLst/>
              <a:cxnLst/>
              <a:rect l="l" t="t" r="r" b="b"/>
              <a:pathLst>
                <a:path w="4259780" h="2167467" extrusionOk="0">
                  <a:moveTo>
                    <a:pt x="0" y="0"/>
                  </a:moveTo>
                  <a:lnTo>
                    <a:pt x="4259780" y="0"/>
                  </a:lnTo>
                  <a:lnTo>
                    <a:pt x="4259780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71CBE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6" name="Google Shape;176;p1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8"/>
          <p:cNvSpPr txBox="1"/>
          <p:nvPr/>
        </p:nvSpPr>
        <p:spPr>
          <a:xfrm>
            <a:off x="1438275" y="1526171"/>
            <a:ext cx="830688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Column Names:</a:t>
            </a:r>
            <a:endParaRPr lang="en-US" dirty="0"/>
          </a:p>
        </p:txBody>
      </p:sp>
      <p:sp>
        <p:nvSpPr>
          <p:cNvPr id="178" name="Google Shape;178;p18"/>
          <p:cNvSpPr txBox="1"/>
          <p:nvPr/>
        </p:nvSpPr>
        <p:spPr>
          <a:xfrm>
            <a:off x="1397550" y="3438649"/>
            <a:ext cx="4886444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Column Name translation</a:t>
            </a:r>
            <a:endParaRPr dirty="0"/>
          </a:p>
        </p:txBody>
      </p:sp>
      <p:sp>
        <p:nvSpPr>
          <p:cNvPr id="179" name="Google Shape;179;p18"/>
          <p:cNvSpPr txBox="1"/>
          <p:nvPr/>
        </p:nvSpPr>
        <p:spPr>
          <a:xfrm>
            <a:off x="6283994" y="3522160"/>
            <a:ext cx="470404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Data Type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COnversion</a:t>
            </a:r>
            <a:endParaRPr dirty="0"/>
          </a:p>
        </p:txBody>
      </p:sp>
      <p:sp>
        <p:nvSpPr>
          <p:cNvPr id="180" name="Google Shape;180;p18"/>
          <p:cNvSpPr txBox="1"/>
          <p:nvPr/>
        </p:nvSpPr>
        <p:spPr>
          <a:xfrm>
            <a:off x="1611600" y="6915785"/>
            <a:ext cx="387075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Outlier </a:t>
            </a:r>
            <a:r>
              <a:rPr lang="en-US" sz="3200" dirty="0" err="1">
                <a:solidFill>
                  <a:srgbClr val="71CBEF"/>
                </a:solidFill>
                <a:latin typeface="Arial"/>
                <a:ea typeface="Arial"/>
                <a:cs typeface="Arial"/>
                <a:sym typeface="Arial"/>
              </a:rPr>
              <a:t>Removel</a:t>
            </a:r>
            <a:endParaRPr dirty="0"/>
          </a:p>
        </p:txBody>
      </p:sp>
      <p:sp>
        <p:nvSpPr>
          <p:cNvPr id="182" name="Google Shape;182;p18"/>
          <p:cNvSpPr txBox="1"/>
          <p:nvPr/>
        </p:nvSpPr>
        <p:spPr>
          <a:xfrm>
            <a:off x="1666200" y="4137484"/>
            <a:ext cx="3870900" cy="2584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ja-JP" alt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日付け</a:t>
            </a:r>
            <a:r>
              <a:rPr lang="en-US" altLang="ja-JP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': '</a:t>
            </a: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Date',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ja-JP" alt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終値</a:t>
            </a:r>
            <a:r>
              <a:rPr lang="en-US" altLang="ja-JP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': '</a:t>
            </a: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Close price',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ja-JP" alt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始値</a:t>
            </a:r>
            <a:r>
              <a:rPr lang="en-US" altLang="ja-JP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': '</a:t>
            </a: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Open price',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ja-JP" alt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高値</a:t>
            </a:r>
            <a:r>
              <a:rPr lang="en-US" altLang="ja-JP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': '</a:t>
            </a: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 price',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ja-JP" alt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安値</a:t>
            </a:r>
            <a:r>
              <a:rPr lang="en-US" altLang="ja-JP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': '</a:t>
            </a: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Low price',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ja-JP" alt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出来高</a:t>
            </a:r>
            <a:r>
              <a:rPr lang="en-US" altLang="ja-JP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': '</a:t>
            </a: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Volume',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'</a:t>
            </a:r>
            <a:r>
              <a:rPr lang="ja-JP" alt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変化率 </a:t>
            </a:r>
            <a:r>
              <a:rPr lang="en-US" altLang="ja-JP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%': '% </a:t>
            </a: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change'</a:t>
            </a:r>
            <a:endParaRPr dirty="0"/>
          </a:p>
        </p:txBody>
      </p:sp>
      <p:sp>
        <p:nvSpPr>
          <p:cNvPr id="183" name="Google Shape;183;p18"/>
          <p:cNvSpPr txBox="1"/>
          <p:nvPr/>
        </p:nvSpPr>
        <p:spPr>
          <a:xfrm>
            <a:off x="6283994" y="4604145"/>
            <a:ext cx="3870900" cy="1107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Date: Date Time Object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>
                <a:solidFill>
                  <a:srgbClr val="FFFFFF"/>
                </a:solidFill>
              </a:rPr>
              <a:t>Volume: Float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>
                <a:solidFill>
                  <a:srgbClr val="FFFFFF"/>
                </a:solidFill>
              </a:rPr>
              <a:t>% Change: Float</a:t>
            </a:r>
            <a:endParaRPr lang="en-US" dirty="0"/>
          </a:p>
        </p:txBody>
      </p:sp>
      <p:sp>
        <p:nvSpPr>
          <p:cNvPr id="184" name="Google Shape;184;p18"/>
          <p:cNvSpPr txBox="1"/>
          <p:nvPr/>
        </p:nvSpPr>
        <p:spPr>
          <a:xfrm>
            <a:off x="1611600" y="7597341"/>
            <a:ext cx="10610880" cy="73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Removed higher that 90 percentile and lower than 10 percentile values from ['Close price', 'Open price', 'High price', 'Low price', 'Volume', '% change'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/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/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871830D-43CB-5F00-22D7-BA00934A11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114" y="1687797"/>
            <a:ext cx="8857886" cy="7171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EBD30E-C539-7E7B-DF6F-758773E3F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5237" y="1687797"/>
            <a:ext cx="8406649" cy="72405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14">
          <a:extLst>
            <a:ext uri="{FF2B5EF4-FFF2-40B4-BE49-F238E27FC236}">
              <a16:creationId xmlns:a16="http://schemas.microsoft.com/office/drawing/2014/main" id="{36C584B5-B4DD-276E-9A56-C12510301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>
            <a:extLst>
              <a:ext uri="{FF2B5EF4-FFF2-40B4-BE49-F238E27FC236}">
                <a16:creationId xmlns:a16="http://schemas.microsoft.com/office/drawing/2014/main" id="{93280188-ECE6-86A1-A141-A0F4767EA4A3}"/>
              </a:ext>
            </a:extLst>
          </p:cNvPr>
          <p:cNvSpPr/>
          <p:nvPr/>
        </p:nvSpPr>
        <p:spPr>
          <a:xfrm rot="5400000">
            <a:off x="6377772" y="-6377772"/>
            <a:ext cx="5532456" cy="18288000"/>
          </a:xfrm>
          <a:custGeom>
            <a:avLst/>
            <a:gdLst/>
            <a:ahLst/>
            <a:cxnLst/>
            <a:rect l="l" t="t" r="r" b="b"/>
            <a:pathLst>
              <a:path w="5532456" h="18288000" extrusionOk="0">
                <a:moveTo>
                  <a:pt x="0" y="0"/>
                </a:moveTo>
                <a:lnTo>
                  <a:pt x="5532456" y="0"/>
                </a:lnTo>
                <a:lnTo>
                  <a:pt x="5532456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548" r="-205007"/>
            </a:stretch>
          </a:blipFill>
          <a:ln>
            <a:noFill/>
          </a:ln>
        </p:spPr>
      </p:sp>
      <p:grpSp>
        <p:nvGrpSpPr>
          <p:cNvPr id="116" name="Google Shape;116;p14">
            <a:extLst>
              <a:ext uri="{FF2B5EF4-FFF2-40B4-BE49-F238E27FC236}">
                <a16:creationId xmlns:a16="http://schemas.microsoft.com/office/drawing/2014/main" id="{4912965A-CC44-3D8F-00FF-997F0E841C1F}"/>
              </a:ext>
            </a:extLst>
          </p:cNvPr>
          <p:cNvGrpSpPr/>
          <p:nvPr/>
        </p:nvGrpSpPr>
        <p:grpSpPr>
          <a:xfrm rot="-5400000">
            <a:off x="5619849" y="-7096189"/>
            <a:ext cx="6883185" cy="18453126"/>
            <a:chOff x="0" y="-47625"/>
            <a:chExt cx="1812855" cy="4860082"/>
          </a:xfrm>
        </p:grpSpPr>
        <p:sp>
          <p:nvSpPr>
            <p:cNvPr id="117" name="Google Shape;117;p14">
              <a:extLst>
                <a:ext uri="{FF2B5EF4-FFF2-40B4-BE49-F238E27FC236}">
                  <a16:creationId xmlns:a16="http://schemas.microsoft.com/office/drawing/2014/main" id="{DAFA00EC-A4B2-11CD-F615-D9ECF24DB356}"/>
                </a:ext>
              </a:extLst>
            </p:cNvPr>
            <p:cNvSpPr/>
            <p:nvPr/>
          </p:nvSpPr>
          <p:spPr>
            <a:xfrm>
              <a:off x="0" y="0"/>
              <a:ext cx="1812855" cy="4812457"/>
            </a:xfrm>
            <a:custGeom>
              <a:avLst/>
              <a:gdLst/>
              <a:ahLst/>
              <a:cxnLst/>
              <a:rect l="l" t="t" r="r" b="b"/>
              <a:pathLst>
                <a:path w="1812855" h="4812457" extrusionOk="0">
                  <a:moveTo>
                    <a:pt x="0" y="0"/>
                  </a:moveTo>
                  <a:lnTo>
                    <a:pt x="1812855" y="0"/>
                  </a:lnTo>
                  <a:lnTo>
                    <a:pt x="1812855" y="4812457"/>
                  </a:lnTo>
                  <a:lnTo>
                    <a:pt x="0" y="4812457"/>
                  </a:lnTo>
                  <a:close/>
                </a:path>
              </a:pathLst>
            </a:custGeom>
            <a:gradFill>
              <a:gsLst>
                <a:gs pos="0">
                  <a:srgbClr val="0F1A38"/>
                </a:gs>
                <a:gs pos="50000">
                  <a:srgbClr val="0F1A38"/>
                </a:gs>
                <a:gs pos="100000">
                  <a:srgbClr val="0F1A38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8" name="Google Shape;118;p14">
              <a:extLst>
                <a:ext uri="{FF2B5EF4-FFF2-40B4-BE49-F238E27FC236}">
                  <a16:creationId xmlns:a16="http://schemas.microsoft.com/office/drawing/2014/main" id="{CFA29F81-66A7-43E2-67F7-16652614BA7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04F7868-C408-3BC0-2760-0E6965366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12" y="1687797"/>
            <a:ext cx="8972188" cy="7251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7B38D5-1F4E-958B-7F80-F63B044AE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2673" y="1698529"/>
            <a:ext cx="8406654" cy="724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5659"/>
      </p:ext>
    </p:extLst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">
  <a:themeElements>
    <a:clrScheme name="Office">
      <a:dk1>
        <a:srgbClr val="0F1A38"/>
      </a:dk1>
      <a:lt1>
        <a:srgbClr val="FFFFFF"/>
      </a:lt1>
      <a:dk2>
        <a:srgbClr val="2D5B8F"/>
      </a:dk2>
      <a:lt2>
        <a:srgbClr val="71CBEF"/>
      </a:lt2>
      <a:accent1>
        <a:srgbClr val="0F1A38"/>
      </a:accent1>
      <a:accent2>
        <a:srgbClr val="2D5B8F"/>
      </a:accent2>
      <a:accent3>
        <a:srgbClr val="71CBEF"/>
      </a:accent3>
      <a:accent4>
        <a:srgbClr val="888888"/>
      </a:accent4>
      <a:accent5>
        <a:srgbClr val="FFFFFF"/>
      </a:accent5>
      <a:accent6>
        <a:srgbClr val="2D5B8F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1206</Words>
  <Application>Microsoft Office PowerPoint</Application>
  <PresentationFormat>Custom</PresentationFormat>
  <Paragraphs>177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Noto Sans</vt:lpstr>
      <vt:lpstr>Arial</vt:lpstr>
      <vt:lpstr>Calibri</vt:lpstr>
      <vt:lpstr>PT Serif</vt:lpstr>
      <vt:lpstr>Archivo Black</vt:lpstr>
      <vt:lpstr>Cyber-Futuristic AI Technology Thesis Defense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Sameer Mohammad</dc:creator>
  <cp:lastModifiedBy>Sameer Mohammad</cp:lastModifiedBy>
  <cp:revision>2</cp:revision>
  <dcterms:modified xsi:type="dcterms:W3CDTF">2024-10-11T18:10:00Z</dcterms:modified>
</cp:coreProperties>
</file>